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4162" r:id="rId2"/>
    <p:sldMasterId id="2147484167" r:id="rId3"/>
  </p:sldMasterIdLst>
  <p:notesMasterIdLst>
    <p:notesMasterId r:id="rId34"/>
  </p:notesMasterIdLst>
  <p:handoutMasterIdLst>
    <p:handoutMasterId r:id="rId35"/>
  </p:handoutMasterIdLst>
  <p:sldIdLst>
    <p:sldId id="278" r:id="rId4"/>
    <p:sldId id="332" r:id="rId5"/>
    <p:sldId id="320" r:id="rId6"/>
    <p:sldId id="325" r:id="rId7"/>
    <p:sldId id="298" r:id="rId8"/>
    <p:sldId id="319" r:id="rId9"/>
    <p:sldId id="304" r:id="rId10"/>
    <p:sldId id="305" r:id="rId11"/>
    <p:sldId id="306" r:id="rId12"/>
    <p:sldId id="308" r:id="rId13"/>
    <p:sldId id="309" r:id="rId14"/>
    <p:sldId id="307" r:id="rId15"/>
    <p:sldId id="270" r:id="rId16"/>
    <p:sldId id="280" r:id="rId17"/>
    <p:sldId id="279" r:id="rId18"/>
    <p:sldId id="281" r:id="rId19"/>
    <p:sldId id="282" r:id="rId20"/>
    <p:sldId id="287" r:id="rId21"/>
    <p:sldId id="326" r:id="rId22"/>
    <p:sldId id="333" r:id="rId23"/>
    <p:sldId id="322" r:id="rId24"/>
    <p:sldId id="324" r:id="rId25"/>
    <p:sldId id="290" r:id="rId26"/>
    <p:sldId id="288" r:id="rId27"/>
    <p:sldId id="331" r:id="rId28"/>
    <p:sldId id="328" r:id="rId29"/>
    <p:sldId id="329" r:id="rId30"/>
    <p:sldId id="334" r:id="rId31"/>
    <p:sldId id="321" r:id="rId32"/>
    <p:sldId id="311" r:id="rId33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7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881A"/>
    <a:srgbClr val="FF9900"/>
    <a:srgbClr val="FFCC00"/>
    <a:srgbClr val="00A1DA"/>
    <a:srgbClr val="00D200"/>
    <a:srgbClr val="00FF00"/>
    <a:srgbClr val="00CC99"/>
    <a:srgbClr val="1E8C16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389" autoAdjust="0"/>
    <p:restoredTop sz="82396" autoAdjust="0"/>
  </p:normalViewPr>
  <p:slideViewPr>
    <p:cSldViewPr snapToGrid="0">
      <p:cViewPr varScale="1">
        <p:scale>
          <a:sx n="70" d="100"/>
          <a:sy n="70" d="100"/>
        </p:scale>
        <p:origin x="80" y="68"/>
      </p:cViewPr>
      <p:guideLst>
        <p:guide orient="horz" pos="2160"/>
        <p:guide pos="2880"/>
        <p:guide pos="7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315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21" Type="http://schemas.openxmlformats.org/officeDocument/2006/relationships/slide" Target="slides/slide18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1E1A98-1FDC-4069-A549-108C524DA00B}" type="datetimeFigureOut">
              <a:rPr lang="en-US" smtClean="0"/>
              <a:pPr/>
              <a:t>10/12/2015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C77194-D090-47CB-A252-F02355B118C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82937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3F48AF-06F8-4945-9F42-661BBF80F64A}" type="datetimeFigureOut">
              <a:rPr lang="en-US" smtClean="0"/>
              <a:pPr/>
              <a:t>10/12/2015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9C13A5-511F-4D4F-B778-6AB87858341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427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algn="l" defTabSz="914400">
              <a:buNone/>
            </a:pPr>
            <a:r>
              <a:rPr lang="zh-TW" altLang="en-US" sz="1200" b="1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動態效果</a:t>
            </a:r>
          </a:p>
          <a:p>
            <a:pPr marL="0" algn="l" defTabSz="914400">
              <a:buNone/>
            </a:pPr>
            <a:r>
              <a:rPr lang="en-US" altLang="zh-TW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(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基本</a:t>
            </a:r>
            <a:r>
              <a:rPr lang="en-US" altLang="zh-TW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)</a:t>
            </a:r>
          </a:p>
          <a:p>
            <a:pPr marL="0" algn="l" defTabSz="914400">
              <a:buNone/>
            </a:pPr>
            <a:endParaRPr lang="zh-TW" altLang="en-US" noProof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注意：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本視訊範本是針對 </a:t>
            </a:r>
            <a:r>
              <a:rPr lang="en-US" altLang="zh-TW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Microsoft PowerPoint 2010 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所設計。</a:t>
            </a:r>
          </a:p>
          <a:p>
            <a:pPr marL="685800" marR="0" lvl="1" indent="-228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/>
              <a:buChar char="•"/>
            </a:pP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在 </a:t>
            </a:r>
            <a:r>
              <a:rPr lang="en-US" altLang="zh-TW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PowerPoint 2007 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中，視訊元素可以播放，但在投影片放映模式中，任何與視訊列重疊的內容都會被視訊覆蓋。</a:t>
            </a:r>
          </a:p>
          <a:p>
            <a:pPr marL="685800" marR="0" lvl="1" indent="-228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/>
              <a:buChar char="•"/>
            </a:pP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在 </a:t>
            </a:r>
            <a:r>
              <a:rPr lang="en-US" altLang="zh-TW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PowerPoint 2003 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中，視訊無法播放，但視訊的海報圖文框會留在原處，成為靜態圖像。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/>
            </a:r>
            <a:b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1200" b="0" i="0" noProof="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28600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視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訊：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會在每次投影片切換後自動播放。</a:t>
            </a:r>
          </a:p>
          <a:p>
            <a:pPr marL="685800" marR="0" lvl="1" indent="-228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長度為 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15 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秒。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會順暢地無限循環播放。</a:t>
            </a:r>
            <a:b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1200" b="0" i="0" baseline="0" noProof="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28600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若要新增投影片或變更版面配置：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若要新增投影片，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請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在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常用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索引標籤的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投影片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群組中，按一下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新增投影片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底下的箭號，再按一下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動態背景佈景主題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，然後選取想要的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版面配置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。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若要變更現有投影片的版面配置，請在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常用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索引標籤上，按一下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投影片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群組中的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版面配置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，然後選取想要的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版面配置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。</a:t>
            </a:r>
            <a:b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1200" b="0" i="0" noProof="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28600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其他動畫元素：</a:t>
            </a:r>
          </a:p>
          <a:p>
            <a:pPr marL="685800" lvl="1" indent="-228600" algn="l" defTabSz="914400">
              <a:buClr>
                <a:schemeClr val="tx1"/>
              </a:buClr>
              <a:buFont typeface="Arial"/>
              <a:buChar char="•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您插入的任何動畫元素都會在投影片切換且背景視訊播放後開始。</a:t>
            </a:r>
          </a:p>
          <a:p>
            <a:pPr marL="228600" indent="-228600" algn="l" defTabSz="914400">
              <a:buFont typeface="Calibri"/>
              <a:buAutoNum type="arabicPeriod"/>
            </a:pPr>
            <a:endParaRPr lang="zh-TW" altLang="en-US" noProof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algn="l" defTabSz="914400">
              <a:buNone/>
            </a:pPr>
            <a:endParaRPr lang="zh-TW" altLang="en-US" noProof="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649C13A5-511F-4D4F-B778-6AB878583413}" type="slidenum">
              <a:rPr lang="en-US" sz="1200" b="0" i="0">
                <a:latin typeface="Calibri"/>
                <a:ea typeface="+mn-ea"/>
                <a:cs typeface="+mn-cs"/>
              </a:r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32093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9C13A5-511F-4D4F-B778-6AB878583413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333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9C13A5-511F-4D4F-B778-6AB878583413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333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9C13A5-511F-4D4F-B778-6AB878583413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3338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algn="l" defTabSz="914400">
              <a:buNone/>
            </a:pPr>
            <a:r>
              <a:rPr lang="zh-TW" altLang="en-US" sz="1200" b="1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動態效果</a:t>
            </a:r>
          </a:p>
          <a:p>
            <a:pPr marL="0" algn="l" defTabSz="914400">
              <a:buNone/>
            </a:pPr>
            <a:r>
              <a:rPr lang="en-US" altLang="zh-TW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(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基本</a:t>
            </a:r>
            <a:r>
              <a:rPr lang="en-US" altLang="zh-TW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)</a:t>
            </a:r>
          </a:p>
          <a:p>
            <a:pPr marL="0" algn="l" defTabSz="914400">
              <a:buNone/>
            </a:pPr>
            <a:endParaRPr lang="zh-TW" altLang="en-US" noProof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1200" b="1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注意：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本視訊範本是針對 </a:t>
            </a:r>
            <a:r>
              <a:rPr lang="en-US" altLang="zh-TW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Microsoft PowerPoint 2010 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所設計。</a:t>
            </a:r>
          </a:p>
          <a:p>
            <a:pPr marL="685800" marR="0" lvl="1" indent="-228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/>
              <a:buChar char="•"/>
            </a:pP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在 </a:t>
            </a:r>
            <a:r>
              <a:rPr lang="en-US" altLang="zh-TW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PowerPoint 2007 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中，視訊元素可以播放，但在投影片放映模式中，任何與視訊列重疊的內容都會被視訊覆蓋。</a:t>
            </a:r>
          </a:p>
          <a:p>
            <a:pPr marL="685800" marR="0" lvl="1" indent="-228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/>
              <a:buChar char="•"/>
            </a:pP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在 </a:t>
            </a:r>
            <a:r>
              <a:rPr lang="en-US" altLang="zh-TW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PowerPoint 2003 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中，視訊無法播放，但視訊的海報圖文框會留在原處，成為靜態圖像。</a:t>
            </a:r>
            <a:r>
              <a:rPr lang="zh-TW" altLang="en-US" sz="1200" b="0" i="0" u="none" strike="noStrike" cap="none" spc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/>
            </a:r>
            <a:b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1200" b="0" i="0" noProof="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28600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視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訊：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會在每次投影片切換後自動播放。</a:t>
            </a:r>
          </a:p>
          <a:p>
            <a:pPr marL="685800" marR="0" lvl="1" indent="-22860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長度為 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15 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秒。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會順暢地無限循環播放。</a:t>
            </a:r>
            <a:b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1200" b="0" i="0" baseline="0" noProof="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28600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若要新增投影片或變更版面配置：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若要新增投影片，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請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在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常用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索引標籤的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投影片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群組中，按一下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新增投影片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底下的箭號，再按一下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動態背景佈景主題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，然後選取想要的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版面配置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。</a:t>
            </a:r>
          </a:p>
          <a:p>
            <a:pPr marL="685800" lvl="1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若要變更現有投影片的版面配置，請在</a:t>
            </a:r>
            <a:r>
              <a:rPr lang="zh-TW" altLang="en-US" sz="1200" b="0" i="0" noProof="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常用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索引標籤上，按一下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投影片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群組中的 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版面配置</a:t>
            </a:r>
            <a:r>
              <a:rPr lang="en-US" altLang="zh-TW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，然後選取想要的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[</a:t>
            </a: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版面配置</a:t>
            </a:r>
            <a:r>
              <a:rPr lang="en-US" altLang="zh-TW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]</a:t>
            </a:r>
            <a: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。</a:t>
            </a:r>
            <a:br>
              <a:rPr lang="zh-TW" altLang="en-US" sz="1200" b="0" i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</a:br>
            <a:endParaRPr lang="zh-TW" altLang="en-US" sz="1200" b="0" i="0" noProof="0" dirty="0" smtClean="0">
              <a:solidFill>
                <a:schemeClr val="tx1"/>
              </a:solidFill>
              <a:effectLst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28600" indent="-228600" algn="l" defTabSz="914400">
              <a:buFont typeface="Calibri"/>
              <a:buAutoNum type="arabicPeriod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其他動畫元素：</a:t>
            </a:r>
          </a:p>
          <a:p>
            <a:pPr marL="685800" lvl="1" indent="-228600" algn="l" defTabSz="914400">
              <a:buClr>
                <a:schemeClr val="tx1"/>
              </a:buClr>
              <a:buFont typeface="Arial"/>
              <a:buChar char="•"/>
            </a:pPr>
            <a:r>
              <a:rPr lang="zh-TW" altLang="en-US" sz="1200" b="0" i="0" baseline="0" noProof="0" dirty="0" smtClean="0">
                <a:solidFill>
                  <a:schemeClr val="tx1"/>
                </a:solidFill>
                <a:effectLst/>
                <a:latin typeface="微軟正黑體" pitchFamily="34" charset="-120"/>
                <a:ea typeface="微軟正黑體" pitchFamily="34" charset="-120"/>
                <a:cs typeface="+mn-cs"/>
              </a:rPr>
              <a:t>您插入的任何動畫元素都會在投影片切換且背景視訊播放後開始。</a:t>
            </a:r>
          </a:p>
          <a:p>
            <a:pPr marL="228600" indent="-228600" algn="l" defTabSz="914400">
              <a:buFont typeface="Calibri"/>
              <a:buAutoNum type="arabicPeriod"/>
            </a:pPr>
            <a:endParaRPr lang="zh-TW" altLang="en-US" noProof="0" dirty="0" smtClean="0">
              <a:latin typeface="微軟正黑體" pitchFamily="34" charset="-120"/>
              <a:ea typeface="微軟正黑體" pitchFamily="34" charset="-120"/>
            </a:endParaRPr>
          </a:p>
          <a:p>
            <a:pPr marL="0" algn="l" defTabSz="914400">
              <a:buNone/>
            </a:pPr>
            <a:endParaRPr lang="zh-TW" altLang="en-US" noProof="0" dirty="0" smtClean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649C13A5-511F-4D4F-B778-6AB878583413}" type="slidenum">
              <a:rPr lang="en-US" sz="1200" b="0" i="0">
                <a:latin typeface="Calibri"/>
                <a:ea typeface="+mn-ea"/>
                <a:cs typeface="+mn-cs"/>
              </a:rPr>
              <a:t>30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4652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125538"/>
            <a:ext cx="6480175" cy="2087562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088" y="3573463"/>
            <a:ext cx="5969000" cy="1895475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050377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340475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endParaRPr lang="en-US" dirty="0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975475" y="6340475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fld id="{08A7F96F-1D34-4AD8-A324-DDD9B7126D3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xfrm>
            <a:off x="34925" y="6337300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</a:defRPr>
            </a:lvl1pPr>
          </a:lstStyle>
          <a:p>
            <a:fld id="{ACF4D067-4ADC-4E44-A8E1-EC6D134DA828}" type="datetimeFigureOut">
              <a:rPr lang="en-US" smtClean="0"/>
              <a:pPr/>
              <a:t>10/12/2015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77335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fld id="{ACF4D067-4ADC-4E44-A8E1-EC6D134DA828}" type="datetimeFigureOut">
              <a:rPr lang="en-US" smtClean="0"/>
              <a:pPr/>
              <a:t>10/12/2015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08A7F96F-1D34-4AD8-A324-DDD9B7126D3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fld id="{ACF4D067-4ADC-4E44-A8E1-EC6D134DA828}" type="datetimeFigureOut">
              <a:rPr lang="en-US" smtClean="0"/>
              <a:pPr/>
              <a:t>10/12/2015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08A7F96F-1D34-4AD8-A324-DDD9B7126D3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/>
          <a:lstStyle/>
          <a:p>
            <a:fld id="{ACF4D067-4ADC-4E44-A8E1-EC6D134DA828}" type="datetimeFigureOut">
              <a:rPr lang="en-US" smtClean="0"/>
              <a:pPr/>
              <a:t>10/12/2015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/>
          <a:lstStyle/>
          <a:p>
            <a:fld id="{08A7F96F-1D34-4AD8-A324-DDD9B7126D3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083" y="1613140"/>
            <a:ext cx="8664497" cy="4943777"/>
          </a:xfrm>
        </p:spPr>
        <p:txBody>
          <a:bodyPr/>
          <a:lstStyle>
            <a:lvl1pPr marL="342900" indent="-342900"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Title Placeholder 1"/>
          <p:cNvSpPr>
            <a:spLocks noGrp="1"/>
          </p:cNvSpPr>
          <p:nvPr>
            <p:ph type="title"/>
          </p:nvPr>
        </p:nvSpPr>
        <p:spPr>
          <a:xfrm>
            <a:off x="759125" y="163128"/>
            <a:ext cx="8239909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zh-TW" altLang="en-US"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>
                <a:latin typeface="Times New Roman" pitchFamily="18" charset="0"/>
                <a:ea typeface="新細明體" pitchFamily="18" charset="-12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kumimoji="0" lang="zh-TW" altLang="en-US">
                  <a:latin typeface="Times New Roman" pitchFamily="18" charset="0"/>
                  <a:ea typeface="新細明體" pitchFamily="18" charset="-120"/>
                </a:endParaRPr>
              </a:p>
            </p:txBody>
          </p:sp>
        </p:grpSp>
      </p:grpSp>
      <p:sp>
        <p:nvSpPr>
          <p:cNvPr id="69651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42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69652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000"/>
            </a:lvl1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02845EB4-4E3E-4104-9A38-2ED5E94575F3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 Black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6EC49689-20F3-4B50-9BC7-18315459D15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07826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31044-7AB9-44CA-9D8D-56502F8506C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308CB4-B0DE-4D46-9617-4A80C0934D11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75343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75304C-8925-415F-97FB-7BE4FA907769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B26E7D-6AD9-4CCA-A171-1D82DD03DDDB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30776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484313"/>
            <a:ext cx="4038600" cy="4383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484313"/>
            <a:ext cx="4038600" cy="43830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9AD11-E863-4E6D-BC89-380E6FD8A94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33B8AA-0420-4149-A225-DDC291F25F01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826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C65CEA-4076-403A-ADFE-B49BD9A101DA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BB0DE-34E1-4F51-A849-7E93E11CA00E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3921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545CE-9CFC-44F3-AE23-9F2FF402AF1D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90DA9C-BEAF-4216-BB62-649D626935E6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42773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56FD6-7FFA-4D23-8CFB-C5249579B3A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05CAA-7EA6-4AA7-A95D-383843F495CB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00362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7B3633-57FD-49A6-BED6-63909FEE615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806D3-DCE8-4F6B-A839-4FE727BD243C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90880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6465F-F3E2-4B69-A7A5-27B5701B3D90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A9E7F-1EBD-49BC-88C2-8B41FFFA4DB0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740829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549A1-AA66-44D4-A48D-5CA087914A9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E8FA0-0717-432F-869A-A91DD186611B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388608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40BC0B-C562-424E-8C4B-536A38F16017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1E4DF-A872-4A26-8EA0-E2B1475A905C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424058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標題及圖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表版面配置區 2"/>
          <p:cNvSpPr>
            <a:spLocks noGrp="1"/>
          </p:cNvSpPr>
          <p:nvPr>
            <p:ph type="chart" idx="1"/>
          </p:nvPr>
        </p:nvSpPr>
        <p:spPr>
          <a:xfrm>
            <a:off x="457200" y="1484313"/>
            <a:ext cx="8229600" cy="4383087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按一下圖示以新增圖表</a:t>
            </a:r>
            <a:endParaRPr lang="zh-TW" altLang="en-US" noProof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B355D9-A6E8-40BF-A689-545ACE48729E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40BD83-B04B-4DA7-8A34-7340991A9CE0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02716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92275" y="188913"/>
            <a:ext cx="7005638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088" y="1125538"/>
            <a:ext cx="7859712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3" r:id="rId1"/>
    <p:sldLayoutId id="2147484164" r:id="rId2"/>
    <p:sldLayoutId id="2147484165" r:id="rId3"/>
    <p:sldLayoutId id="2147484166" r:id="rId4"/>
    <p:sldLayoutId id="2147483650" r:id="rId5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2800" b="1">
          <a:solidFill>
            <a:srgbClr val="1B5CDD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新細明體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Ø"/>
        <a:defRPr kumimoji="1" sz="3200" b="1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v"/>
        <a:defRPr kumimoji="1" sz="28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±"/>
        <a:defRPr kumimoji="1" sz="24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è"/>
        <a:defRPr kumimoji="1" sz="20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ð"/>
        <a:defRPr kumimoji="1" sz="20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ð"/>
        <a:defRPr kumimoji="1" sz="20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ð"/>
        <a:defRPr kumimoji="1" sz="20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ð"/>
        <a:defRPr kumimoji="1" sz="20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ð"/>
        <a:defRPr kumimoji="1" sz="2000">
          <a:solidFill>
            <a:srgbClr val="0B5275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40475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kumimoji="0" sz="1400">
                <a:solidFill>
                  <a:schemeClr val="accent2"/>
                </a:solidFill>
                <a:ea typeface="+mn-ea"/>
              </a:defRPr>
            </a:lvl1pPr>
          </a:lstStyle>
          <a:p>
            <a:pPr>
              <a:defRPr/>
            </a:pPr>
            <a:r>
              <a:rPr lang="zh-TW" altLang="en-US"/>
              <a:t>高雄市政府</a:t>
            </a:r>
            <a:endParaRPr lang="en-US" altLang="zh-TW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75475" y="6340475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400">
                <a:solidFill>
                  <a:schemeClr val="accent2"/>
                </a:solidFill>
                <a:ea typeface="+mn-ea"/>
              </a:defRPr>
            </a:lvl1pPr>
          </a:lstStyle>
          <a:p>
            <a:pPr>
              <a:defRPr/>
            </a:pPr>
            <a:fld id="{E630E6CB-5D53-436C-826D-7F093FF44D86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4100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68613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kumimoji="0" lang="zh-TW" altLang="en-US"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68614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68615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 sz="1800">
                <a:solidFill>
                  <a:schemeClr val="hlink"/>
                </a:solidFill>
                <a:ea typeface="新細明體" pitchFamily="18" charset="-120"/>
              </a:endParaRPr>
            </a:p>
          </p:txBody>
        </p:sp>
        <p:sp>
          <p:nvSpPr>
            <p:cNvPr id="68616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 sz="1800">
                <a:solidFill>
                  <a:schemeClr val="hlink"/>
                </a:solidFill>
                <a:ea typeface="新細明體" pitchFamily="18" charset="-120"/>
              </a:endParaRPr>
            </a:p>
          </p:txBody>
        </p:sp>
        <p:sp>
          <p:nvSpPr>
            <p:cNvPr id="68617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 sz="1800">
                <a:solidFill>
                  <a:schemeClr val="accent2"/>
                </a:solidFill>
                <a:ea typeface="新細明體" pitchFamily="18" charset="-120"/>
              </a:endParaRPr>
            </a:p>
          </p:txBody>
        </p:sp>
        <p:sp>
          <p:nvSpPr>
            <p:cNvPr id="68618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 sz="1800">
                <a:solidFill>
                  <a:schemeClr val="hlink"/>
                </a:solidFill>
                <a:ea typeface="新細明體" pitchFamily="18" charset="-120"/>
              </a:endParaRPr>
            </a:p>
          </p:txBody>
        </p:sp>
        <p:sp>
          <p:nvSpPr>
            <p:cNvPr id="68619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>
                <a:latin typeface="Times New Roman" pitchFamily="18" charset="0"/>
                <a:ea typeface="新細明體" pitchFamily="18" charset="-120"/>
              </a:endParaRPr>
            </a:p>
          </p:txBody>
        </p:sp>
        <p:sp>
          <p:nvSpPr>
            <p:cNvPr id="68620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 sz="1800">
                <a:solidFill>
                  <a:schemeClr val="accent2"/>
                </a:solidFill>
                <a:ea typeface="新細明體" pitchFamily="18" charset="-120"/>
              </a:endParaRPr>
            </a:p>
          </p:txBody>
        </p:sp>
        <p:sp>
          <p:nvSpPr>
            <p:cNvPr id="68621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kumimoji="0" lang="zh-TW" altLang="en-US" sz="1800">
                <a:solidFill>
                  <a:schemeClr val="accent2"/>
                </a:solidFill>
                <a:ea typeface="新細明體" pitchFamily="18" charset="-120"/>
              </a:endParaRPr>
            </a:p>
          </p:txBody>
        </p:sp>
      </p:grpSp>
      <p:sp>
        <p:nvSpPr>
          <p:cNvPr id="68622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4102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84313"/>
            <a:ext cx="8229600" cy="438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68624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925" y="63373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400">
                <a:solidFill>
                  <a:schemeClr val="accent2"/>
                </a:solidFill>
                <a:ea typeface="+mn-ea"/>
              </a:defRPr>
            </a:lvl1pPr>
          </a:lstStyle>
          <a:p>
            <a:pPr>
              <a:defRPr/>
            </a:pPr>
            <a:fld id="{B6C8EF93-FEA8-4879-975B-5275E0E8AAE5}" type="datetime3">
              <a:rPr lang="zh-TW" altLang="en-US"/>
              <a:pPr>
                <a:defRPr/>
              </a:pPr>
              <a:t>104年10月12日</a:t>
            </a:fld>
            <a:endParaRPr lang="en-US" altLang="zh-TW"/>
          </a:p>
        </p:txBody>
      </p:sp>
      <p:pic>
        <p:nvPicPr>
          <p:cNvPr id="4104" name="Picture 17" descr="RGBkaohsiung_logo_new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76250"/>
            <a:ext cx="720725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168" r:id="rId1"/>
    <p:sldLayoutId id="2147484169" r:id="rId2"/>
    <p:sldLayoutId id="2147484170" r:id="rId3"/>
    <p:sldLayoutId id="2147484171" r:id="rId4"/>
    <p:sldLayoutId id="2147484172" r:id="rId5"/>
    <p:sldLayoutId id="2147484173" r:id="rId6"/>
    <p:sldLayoutId id="2147484174" r:id="rId7"/>
    <p:sldLayoutId id="2147484175" r:id="rId8"/>
    <p:sldLayoutId id="2147484176" r:id="rId9"/>
    <p:sldLayoutId id="2147484177" r:id="rId10"/>
    <p:sldLayoutId id="2147484178" r:id="rId11"/>
    <p:sldLayoutId id="2147484179" r:id="rId12"/>
  </p:sldLayoutIdLst>
  <p:hf hdr="0"/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3600" b="1">
          <a:solidFill>
            <a:schemeClr val="bg2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  <a:ea typeface="標楷體" pitchFamily="65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kumimoji="1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kumimoji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388" y="1125538"/>
            <a:ext cx="5861194" cy="2087562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zh-TW" altLang="en-US" sz="48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勞動</a:t>
            </a:r>
            <a:r>
              <a:rPr lang="zh-TW" altLang="en-US" sz="48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基準</a:t>
            </a:r>
            <a:r>
              <a:rPr lang="zh-TW" altLang="en-US" sz="48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法介紹</a:t>
            </a:r>
            <a:r>
              <a:rPr lang="en-US" altLang="zh-TW" sz="48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en-US" altLang="zh-TW" sz="48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牙醫診所常見</a:t>
            </a:r>
            <a:r>
              <a:rPr lang="zh-TW" altLang="en-US" sz="3200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問題解析</a:t>
            </a:r>
            <a:endParaRPr lang="zh-TW" altLang="en-US" sz="3200" b="1" i="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11057" y="3573463"/>
            <a:ext cx="4797857" cy="18954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3200" b="1" i="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高雄市政府勞工局</a:t>
            </a:r>
            <a:endParaRPr lang="en-US" altLang="zh-TW" sz="32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3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勞動條件科</a:t>
            </a:r>
            <a:endParaRPr lang="en-US" altLang="zh-TW" sz="32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3200" b="1" i="0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楊佩樺</a:t>
            </a:r>
            <a:endParaRPr lang="zh-TW" altLang="en-US" sz="3200" b="1" i="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1929">
            <a:off x="2365873" y="2368984"/>
            <a:ext cx="2959360" cy="3962323"/>
          </a:xfrm>
          <a:prstGeom prst="rect">
            <a:avLst/>
          </a:prstGeom>
        </p:spPr>
      </p:pic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勞動檢查時代來了</a:t>
            </a:r>
            <a:r>
              <a:rPr lang="en-US" altLang="zh-TW" dirty="0" smtClean="0"/>
              <a:t>!!</a:t>
            </a:r>
            <a:endParaRPr lang="zh-TW" altLang="en-US" dirty="0"/>
          </a:p>
        </p:txBody>
      </p:sp>
      <p:pic>
        <p:nvPicPr>
          <p:cNvPr id="9" name="內容版面配置區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320537">
            <a:off x="4677684" y="1992661"/>
            <a:ext cx="4180038" cy="3121966"/>
          </a:xfrm>
        </p:spPr>
      </p:pic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2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  <p:sp>
        <p:nvSpPr>
          <p:cNvPr id="11" name="文字方塊 10"/>
          <p:cNvSpPr txBox="1"/>
          <p:nvPr/>
        </p:nvSpPr>
        <p:spPr>
          <a:xfrm>
            <a:off x="504492" y="1474106"/>
            <a:ext cx="32278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真的是這樣嗎</a:t>
            </a:r>
            <a:r>
              <a:rPr lang="en-US" altLang="zh-TW" sz="2800" dirty="0" smtClean="0"/>
              <a:t>?</a:t>
            </a:r>
          </a:p>
          <a:p>
            <a:r>
              <a:rPr lang="zh-TW" altLang="en-US" sz="2800" dirty="0" smtClean="0"/>
              <a:t>         您能漠視嗎</a:t>
            </a:r>
            <a:r>
              <a:rPr lang="en-US" altLang="zh-TW" sz="2800" dirty="0" smtClean="0"/>
              <a:t>?</a:t>
            </a:r>
          </a:p>
          <a:p>
            <a:endParaRPr lang="en-US" altLang="zh-TW" sz="2800" dirty="0"/>
          </a:p>
          <a:p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18399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適用勞動基準法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醫療保健服務業，</a:t>
            </a:r>
            <a:r>
              <a:rPr lang="en-US" altLang="zh-TW" dirty="0" smtClean="0"/>
              <a:t>87</a:t>
            </a:r>
            <a:r>
              <a:rPr lang="zh-TW" altLang="en-US" dirty="0" smtClean="0"/>
              <a:t>年</a:t>
            </a:r>
            <a:r>
              <a:rPr lang="en-US" altLang="zh-TW" dirty="0" smtClean="0"/>
              <a:t>7</a:t>
            </a:r>
            <a:r>
              <a:rPr lang="zh-TW" altLang="en-US" dirty="0" smtClean="0"/>
              <a:t> 月</a:t>
            </a:r>
            <a:r>
              <a:rPr lang="en-US" altLang="zh-TW" dirty="0" smtClean="0"/>
              <a:t>1</a:t>
            </a:r>
            <a:r>
              <a:rPr lang="zh-TW" altLang="en-US" dirty="0" smtClean="0"/>
              <a:t>日適用</a:t>
            </a:r>
            <a:r>
              <a:rPr lang="zh-TW" altLang="en-US" dirty="0"/>
              <a:t>本</a:t>
            </a:r>
            <a:r>
              <a:rPr lang="zh-TW" altLang="en-US" dirty="0" smtClean="0"/>
              <a:t>法</a:t>
            </a:r>
            <a:endParaRPr lang="en-US" altLang="zh-TW" dirty="0" smtClean="0"/>
          </a:p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為規定勞動條件最低標準，保障勞工權益，加強勞雇關係，促進社會與經濟發展，特制定本法；本法未規定者，適用其他法律之規定</a:t>
            </a:r>
            <a:r>
              <a:rPr lang="zh-TW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雇主與勞工所訂勞動條件，不得低於本法所定之最低標準</a:t>
            </a: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3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0876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工資規定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104</a:t>
            </a:r>
            <a:r>
              <a:rPr lang="zh-TW" altLang="en-US" dirty="0" smtClean="0"/>
              <a:t>年</a:t>
            </a:r>
            <a:r>
              <a:rPr lang="en-US" altLang="zh-TW" dirty="0" smtClean="0"/>
              <a:t>7</a:t>
            </a:r>
            <a:r>
              <a:rPr lang="zh-TW" altLang="en-US" dirty="0" smtClean="0"/>
              <a:t>月</a:t>
            </a:r>
            <a:r>
              <a:rPr lang="en-US" altLang="zh-TW" dirty="0" smtClean="0"/>
              <a:t>1</a:t>
            </a:r>
            <a:r>
              <a:rPr lang="zh-TW" altLang="en-US" dirty="0" smtClean="0"/>
              <a:t>日起，基本工資規定：</a:t>
            </a: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-</a:t>
            </a:r>
            <a:r>
              <a:rPr lang="zh-TW" altLang="en-US" sz="2400" dirty="0" smtClean="0"/>
              <a:t>月薪制勞工每月不得低於</a:t>
            </a:r>
            <a:r>
              <a:rPr lang="en-US" altLang="zh-TW" sz="2400" dirty="0" smtClean="0"/>
              <a:t>20,008</a:t>
            </a:r>
            <a:r>
              <a:rPr lang="zh-TW" altLang="en-US" sz="2400" dirty="0" smtClean="0"/>
              <a:t>元；時薪制勞工每小時</a:t>
            </a:r>
            <a:r>
              <a:rPr lang="en-US" altLang="zh-TW" sz="2400" dirty="0" smtClean="0"/>
              <a:t>120</a:t>
            </a:r>
            <a:r>
              <a:rPr lang="zh-TW" altLang="en-US" sz="2400" dirty="0" smtClean="0"/>
              <a:t>元。</a:t>
            </a:r>
            <a:endParaRPr lang="en-US" altLang="zh-TW" sz="2400" dirty="0" smtClean="0"/>
          </a:p>
          <a:p>
            <a:r>
              <a:rPr lang="zh-TW" altLang="en-US" dirty="0" smtClean="0"/>
              <a:t>月薪制與時薪制勞工，勞基法權益均等，計薪方式不同而已。</a:t>
            </a:r>
            <a:endParaRPr lang="en-US" altLang="zh-TW" dirty="0" smtClean="0"/>
          </a:p>
          <a:p>
            <a:r>
              <a:rPr lang="zh-TW" altLang="en-US" dirty="0" smtClean="0"/>
              <a:t>禁止預</a:t>
            </a:r>
            <a:r>
              <a:rPr lang="zh-TW" altLang="en-US" dirty="0" smtClean="0"/>
              <a:t>扣工資做為違約金或賠償費用，工資應定期</a:t>
            </a:r>
            <a:r>
              <a:rPr lang="zh-TW" altLang="en-US" dirty="0" smtClean="0"/>
              <a:t>、全額及直接給付</a:t>
            </a:r>
            <a:endParaRPr lang="en-US" altLang="zh-TW" dirty="0" smtClean="0"/>
          </a:p>
          <a:p>
            <a:endParaRPr lang="en-US" altLang="zh-TW" dirty="0" smtClean="0"/>
          </a:p>
          <a:p>
            <a:pPr marL="0" indent="0">
              <a:buNone/>
            </a:pPr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4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10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正常工時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cs typeface="+mn-cs"/>
              </a:rPr>
              <a:t>勞工</a:t>
            </a:r>
            <a:r>
              <a:rPr lang="zh-TW" altLang="en-US" dirty="0">
                <a:cs typeface="+mn-cs"/>
              </a:rPr>
              <a:t>正常工作時間，每日不得</a:t>
            </a:r>
            <a:r>
              <a:rPr lang="zh-TW" altLang="en-US" dirty="0" smtClean="0">
                <a:cs typeface="+mn-cs"/>
              </a:rPr>
              <a:t>超過</a:t>
            </a:r>
            <a:r>
              <a:rPr lang="en-US" altLang="zh-TW" dirty="0" smtClean="0">
                <a:cs typeface="+mn-cs"/>
              </a:rPr>
              <a:t>8</a:t>
            </a:r>
            <a:r>
              <a:rPr lang="zh-TW" altLang="en-US" dirty="0" smtClean="0">
                <a:cs typeface="+mn-cs"/>
              </a:rPr>
              <a:t>小時，雙週</a:t>
            </a:r>
            <a:r>
              <a:rPr lang="zh-TW" altLang="en-US" dirty="0">
                <a:cs typeface="+mn-cs"/>
              </a:rPr>
              <a:t>不得</a:t>
            </a:r>
            <a:r>
              <a:rPr lang="zh-TW" altLang="en-US" dirty="0" smtClean="0">
                <a:cs typeface="+mn-cs"/>
              </a:rPr>
              <a:t>超過</a:t>
            </a:r>
            <a:r>
              <a:rPr lang="en-US" altLang="zh-TW" dirty="0" smtClean="0">
                <a:cs typeface="+mn-cs"/>
              </a:rPr>
              <a:t>84</a:t>
            </a:r>
            <a:r>
              <a:rPr lang="zh-TW" altLang="en-US" dirty="0" smtClean="0">
                <a:cs typeface="+mn-cs"/>
              </a:rPr>
              <a:t>小時。</a:t>
            </a:r>
            <a:r>
              <a:rPr lang="en-US" altLang="zh-TW" dirty="0" smtClean="0">
                <a:cs typeface="+mn-cs"/>
              </a:rPr>
              <a:t>(105/1/1</a:t>
            </a:r>
            <a:r>
              <a:rPr lang="zh-TW" altLang="en-US" dirty="0" smtClean="0">
                <a:cs typeface="+mn-cs"/>
              </a:rPr>
              <a:t> 起每週不得超過</a:t>
            </a:r>
            <a:r>
              <a:rPr lang="en-US" altLang="zh-TW" dirty="0" smtClean="0">
                <a:cs typeface="+mn-cs"/>
              </a:rPr>
              <a:t>40</a:t>
            </a:r>
            <a:r>
              <a:rPr lang="zh-TW" altLang="en-US" dirty="0" smtClean="0">
                <a:cs typeface="+mn-cs"/>
              </a:rPr>
              <a:t>小時</a:t>
            </a:r>
            <a:r>
              <a:rPr lang="en-US" altLang="zh-TW" dirty="0" smtClean="0">
                <a:cs typeface="+mn-cs"/>
              </a:rPr>
              <a:t>)</a:t>
            </a:r>
          </a:p>
          <a:p>
            <a:r>
              <a:rPr lang="zh-TW" altLang="en-US" dirty="0" smtClean="0"/>
              <a:t>雇主</a:t>
            </a:r>
            <a:r>
              <a:rPr lang="zh-TW" altLang="en-US" dirty="0"/>
              <a:t>延長勞工之工作時間連同正常工作時間，一日不得</a:t>
            </a:r>
            <a:r>
              <a:rPr lang="zh-TW" altLang="en-US" dirty="0" smtClean="0"/>
              <a:t>超過</a:t>
            </a:r>
            <a:r>
              <a:rPr lang="en-US" altLang="zh-TW" dirty="0" smtClean="0"/>
              <a:t>12</a:t>
            </a:r>
            <a:r>
              <a:rPr lang="zh-TW" altLang="en-US" dirty="0" smtClean="0"/>
              <a:t>小時 </a:t>
            </a:r>
            <a:r>
              <a:rPr lang="zh-TW" altLang="en-US" dirty="0"/>
              <a:t>。延長之工作時間，一個月不得</a:t>
            </a:r>
            <a:r>
              <a:rPr lang="zh-TW" altLang="en-US" dirty="0" smtClean="0"/>
              <a:t>超過</a:t>
            </a:r>
            <a:r>
              <a:rPr lang="en-US" altLang="zh-TW" dirty="0" smtClean="0">
                <a:solidFill>
                  <a:srgbClr val="FF0000"/>
                </a:solidFill>
              </a:rPr>
              <a:t>46</a:t>
            </a:r>
            <a:r>
              <a:rPr lang="zh-TW" altLang="en-US" dirty="0" smtClean="0"/>
              <a:t>小時</a:t>
            </a:r>
            <a:r>
              <a:rPr lang="zh-TW" altLang="en-US" dirty="0"/>
              <a:t>。</a:t>
            </a:r>
            <a:endParaRPr lang="zh-TW" altLang="en-US" dirty="0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343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工時計算</a:t>
            </a:r>
          </a:p>
        </p:txBody>
      </p:sp>
      <p:sp>
        <p:nvSpPr>
          <p:cNvPr id="9" name="內容版面配置區 8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雇主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應逐日記載勞工出勤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情形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不限於打卡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出勤之時間記至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為止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紀錄出勤時間乃雇主責任，不得以排班表代替出勤紀錄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並保管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(105/1/1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起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正常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工作時間，雇主經工會同意，如事業單位無工會者，經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勞資會議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同意後，得將其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週內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日之正常工作時數，分配於其他工作日。其分配於其他工作日之時數，每日不得超過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小時。但每週工作總時數不得超過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48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/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應置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備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勞工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工資清冊，將發放工資、工資計算項目、工資總額等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事項記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入。工資清冊應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保存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54325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延長工時工資計算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buNone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雇主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延長勞工工作時間者，其延長工作時間之工資依左列標準加給之：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延長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工作時間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以內者，按平日每小時工資額加給三分之一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以上。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(4/3)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再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延長工作時間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在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以內者，按平日每小時工資額加給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三分之二以上。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(5/3)</a:t>
            </a:r>
            <a:endParaRPr lang="zh-TW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依第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項規定，延長工作時間者，按平日每小時工資額加倍發給之。</a:t>
            </a:r>
            <a:endParaRPr lang="en-US" altLang="zh-TW" sz="2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月薪制勞工，平日每小時</a:t>
            </a:r>
            <a:r>
              <a:rPr lang="zh-TW" altLang="en-US" sz="21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工資額，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以每月工資（除以 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30 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再除以 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8 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核計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;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時薪制不低於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120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en-US" altLang="zh-TW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1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endParaRPr lang="en-US" altLang="zh-TW" sz="2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ClrTx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延長工時後，勞工同意選擇補休而放棄領取加班費，法所不禁，惟補休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標準須勞資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協商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未能完成補休，雇主應依法發給加班費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ClrTx/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buClrTx/>
              <a:buNone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09893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休息時間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勞基法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endParaRPr lang="en-US" altLang="zh-TW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buClrTx/>
              <a:buNone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勞工繼續工作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小時，至少應有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分鐘之休息。但實行輪班制或其工作 有連續性或緊急性者，雇主得在工作時間內，另行調配其休息時間。</a:t>
            </a:r>
          </a:p>
        </p:txBody>
      </p:sp>
    </p:spTree>
    <p:extLst>
      <p:ext uri="{BB962C8B-B14F-4D97-AF65-F5344CB8AC3E}">
        <p14:creationId xmlns:p14="http://schemas.microsoft.com/office/powerpoint/2010/main" val="3084961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各種假期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36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勞工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每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日中至少應有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日之休息，作為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例假。不得使勞工   出勤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37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sz="2400" u="sng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紀念日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勞動節日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4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其他由中央主管機關規定應放假之日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  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應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休假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全年合計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因應工時縮減，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年是否仍維持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19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天，仍待勞動部公布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7995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紀念日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本法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規定應放假之紀念日如左：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中華民國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開國紀念日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和平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28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革命先烈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(3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29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孔子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誕辰紀念日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(9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28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國慶日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(10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先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總統  蔣公誕辰紀念日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(10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國父誕辰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(11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憲紀念日 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(12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buClrTx/>
              <a:buFont typeface="+mj-ea"/>
              <a:buAutoNum type="ea1ChtPeriod"/>
            </a:pP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所稱勞動節日，係指五月一日勞動節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084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應放假之日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>
          <a:xfrm>
            <a:off x="457200" y="1243585"/>
            <a:ext cx="8229600" cy="5286170"/>
          </a:xfrm>
        </p:spPr>
        <p:txBody>
          <a:bodyPr>
            <a:no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本法第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條所稱其他由中央主管機關規定應放假之日如左：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中華民國開國紀念日之翌日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春節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農曆正月初一至初三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婦女節、兒童節合併假日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民族掃墓節前一日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民族掃墓節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農曆清明節為準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端午節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農曆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中秋節 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農曆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8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15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農曆除夕。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台灣光復節 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(10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月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25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日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 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其他經中央主管機關指定者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如配合登革熱防疫、原住民族歲時祭儀等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761657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特別休假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勞基法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38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條：</a:t>
            </a:r>
          </a:p>
          <a:p>
            <a:pPr marL="457200" lvl="1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勞工在同一雇主或事業單位，繼續工作滿一定期間者，每年應依左列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規定給予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特別休假：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年以上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未滿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年以上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未滿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年以上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未滿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 marL="914400" lvl="1" indent="-457200">
              <a:buClrTx/>
              <a:buFont typeface="+mj-ea"/>
              <a:buAutoNum type="ea1ChtPeriod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以上者，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年加給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為止。</a:t>
            </a:r>
          </a:p>
          <a:p>
            <a:pPr>
              <a:buClrTx/>
            </a:pPr>
            <a:r>
              <a:rPr lang="zh-TW" altLang="en-US" dirty="0" smtClean="0"/>
              <a:t>年度終結，如係可歸責於雇主原因無法休畢，則應發給未休假之工資</a:t>
            </a:r>
            <a:r>
              <a:rPr lang="en-US" altLang="zh-TW" dirty="0" smtClean="0"/>
              <a:t>(</a:t>
            </a:r>
            <a:r>
              <a:rPr lang="zh-TW" altLang="en-US" dirty="0" smtClean="0"/>
              <a:t>不可和年終獎金混為一談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7026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起修正重要給假規定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-1</a:t>
            </a:r>
            <a:endParaRPr lang="zh-TW" altLang="en-US" sz="4000" b="1" i="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7472" indent="-347472">
              <a:buClr>
                <a:schemeClr val="tx1"/>
              </a:buClr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勞動部民國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字第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1030132239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號令 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7472" indent="-347472">
              <a:buClr>
                <a:schemeClr val="tx1"/>
              </a:buClr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本部中華民國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字第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1030130894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號令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所稱「本法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及本法施行細則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規定應放假日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」，含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括「原住民族歲時祭儀」，但不包括「總統副總統選舉罷免投票日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」及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「各類公職人員選舉罷免投票日」。「總統副總統選舉罷免投票日」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及「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各類公職人員選舉罷免投票日」等二日之給假原則，仍應依改制前之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行政院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勞工委員會（現已改制為勞動部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日勞動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字第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0970130105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令及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內政部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74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台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內勞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字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357091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函辦理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0" i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defTabSz="914400">
              <a:lnSpc>
                <a:spcPct val="80000"/>
              </a:lnSpc>
              <a:spcBef>
                <a:spcPts val="0"/>
              </a:spcBef>
              <a:buNone/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選舉日放假規定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7472" indent="-347472">
              <a:buClr>
                <a:schemeClr val="tx1"/>
              </a:buClr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勞委會民國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97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年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02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月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25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日勞動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2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字第 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0970130105 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號 令 </a:t>
            </a:r>
          </a:p>
          <a:p>
            <a:pPr marL="347472" indent="-347472">
              <a:buClr>
                <a:schemeClr val="tx1"/>
              </a:buClr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核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釋「總統副總統選舉罷免投票日」為依勞動基準法施行細則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23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條規定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指定應放假之日。具投票權且該日原屬工作日之勞工，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放假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原毋須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出勤者，不另給假給薪。所稱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放假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，係指自午前零時至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午後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時連續</a:t>
            </a: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。雇主徵得勞工同意於該日出勤者，應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加給該工作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時間之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工資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，且應不妨礙其投票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7472" indent="-347472">
              <a:buClr>
                <a:schemeClr val="tx1"/>
              </a:buClr>
            </a:pPr>
            <a:r>
              <a:rPr lang="zh-TW" altLang="en-US" sz="2800" b="0" i="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妨礙投票者，移送法辦</a:t>
            </a:r>
            <a:r>
              <a:rPr lang="zh-TW" altLang="en-US" sz="2800" b="0" i="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800" b="0" i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3466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defTabSz="914400">
              <a:lnSpc>
                <a:spcPct val="80000"/>
              </a:lnSpc>
              <a:spcBef>
                <a:spcPts val="0"/>
              </a:spcBef>
              <a:buNone/>
            </a:pP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日起補假規定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-2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7472" indent="-347472">
              <a:buClr>
                <a:schemeClr val="tx1"/>
              </a:buClr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勞動部民國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日勞動條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字第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1030132239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號令 </a:t>
            </a:r>
          </a:p>
          <a:p>
            <a:pPr marL="347472" indent="-347472">
              <a:buClr>
                <a:schemeClr val="tx1"/>
              </a:buClr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起，勞雇雙方未排定出勤且係因法定工時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自每週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48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小時縮減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週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產生之休息日，其適逢前開應放假日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（不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包括選舉罷免投票日）者，應予補休。補休之方式及排定，由勞雇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雙方協商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之。</a:t>
            </a:r>
          </a:p>
          <a:p>
            <a:pPr marL="347472" indent="-347472">
              <a:buClr>
                <a:schemeClr val="tx1"/>
              </a:buClr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解釋令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生效。</a:t>
            </a:r>
            <a:endParaRPr lang="en-US" altLang="zh-TW" sz="2400" b="0" i="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8065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假日出勤未達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小時之工資計給規定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勞委會民國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77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03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月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01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日台七十七勞動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二字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第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03458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號 函 </a:t>
            </a: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勞工於國定假日適逢例假或翌日補假照常工作，未達或超過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8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工資如何加給」之疑義</a:t>
            </a: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全文內容：關於勞工於國定假日適逢例假或翌日補假日照常工作，未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達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超過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工資如何加給疑義，依內政部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75.09.16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台內勞字第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434652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號函釋，即除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當日工資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照給外，於正常工作時間以內工作者再加發一日工資所得，延長工作時間者，延時工資依同法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規定辦理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時薪制勞工，當日出勤不得低於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元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小時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032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假日出勤工資加倍發給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雇主依勞動基準法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39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規定，經徵得勞工同意於休假日工作者，工作時間應依同法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規定辦理，工資應依本部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73.10.18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台內勞字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256453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號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函釋辦理。即除當日工資照給外，於正常工作時間以內工作者再加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發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工資所得，延長工作時間者，延時工資依同法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24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規定辦理。</a:t>
            </a:r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因天災、事變或突發事件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，雇主依勞動基準法第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條規定停止勞工例假、休假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及特別休假時，停止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假期之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工作時間，包括延時工作工資皆應加倍發給，並於事後補假休息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4847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休假日與其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他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工作日調移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行政院勞工委員會 民國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87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02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月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16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日（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87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）台勞動二 字第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005056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號 函 </a:t>
            </a: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勞動基準法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37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暨同法施行細則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所定之應放假之日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，雖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均應休假，惟該休假日得經勞資雙方協商同意與其他工作日對調。調移後之原休假日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紀念節日之當日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已成為工作日，勞工於該日出勤工作，不生加倍發給工資問題。惟事業單位另有優於法令之規定者，可從其規定。</a:t>
            </a:r>
          </a:p>
          <a:p>
            <a:endParaRPr lang="zh-TW" altLang="en-US" sz="2400" dirty="0"/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127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勞工請假假別</a:t>
            </a:r>
            <a:endParaRPr lang="zh-TW" altLang="en-US" dirty="0"/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456FD6-7FFA-4D23-8CFB-C5249579B3A3}" type="slidenum">
              <a:rPr lang="zh-TW" altLang="en-US" smtClean="0"/>
              <a:pPr>
                <a:defRPr/>
              </a:pPr>
              <a:t>19</a:t>
            </a:fld>
            <a:endParaRPr lang="en-US" alt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97A05CAA-7EA6-4AA7-A95D-383843F495CB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4388175"/>
              </p:ext>
            </p:extLst>
          </p:nvPr>
        </p:nvGraphicFramePr>
        <p:xfrm>
          <a:off x="640080" y="1243585"/>
          <a:ext cx="8046719" cy="531713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1119"/>
                <a:gridCol w="2161119"/>
                <a:gridCol w="1563362"/>
                <a:gridCol w="2161119"/>
              </a:tblGrid>
              <a:tr h="50291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假別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日數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工資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solidFill>
                            <a:schemeClr val="tx1"/>
                          </a:solidFill>
                          <a:effectLst/>
                        </a:rPr>
                        <a:t>其它</a:t>
                      </a:r>
                      <a:endParaRPr lang="zh-TW" altLang="en-US" sz="2000" b="1" i="0" u="none" strike="noStrike" dirty="0">
                        <a:solidFill>
                          <a:schemeClr val="tx1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85531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effectLst/>
                        </a:rPr>
                        <a:t>普通傷病假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一、未住院者，</a:t>
                      </a:r>
                      <a:r>
                        <a:rPr lang="en-US" altLang="zh-TW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年內合計不得超過</a:t>
                      </a:r>
                      <a:r>
                        <a:rPr lang="en-US" altLang="zh-TW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30</a:t>
                      </a:r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日。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</a:rPr>
                        <a:t>普通傷病假</a:t>
                      </a:r>
                      <a:r>
                        <a:rPr lang="en-US" altLang="zh-TW" sz="2000" u="none" strike="noStrike" dirty="0">
                          <a:effectLst/>
                        </a:rPr>
                        <a:t>1</a:t>
                      </a:r>
                      <a:r>
                        <a:rPr lang="zh-TW" altLang="en-US" sz="2000" u="none" strike="noStrike" dirty="0">
                          <a:effectLst/>
                        </a:rPr>
                        <a:t>年內未超過</a:t>
                      </a:r>
                      <a:r>
                        <a:rPr lang="en-US" altLang="zh-TW" sz="2000" u="none" strike="noStrike" dirty="0">
                          <a:effectLst/>
                        </a:rPr>
                        <a:t>30</a:t>
                      </a:r>
                      <a:r>
                        <a:rPr lang="zh-TW" altLang="en-US" sz="2000" u="none" strike="noStrike" dirty="0">
                          <a:effectLst/>
                        </a:rPr>
                        <a:t>日部分，工資折半發給，其領有勞工保險普通傷病給付未達工資半數者，由雇主補足之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經醫師診斷，罹患癌症（含原位癌）採門診方式治療或懷孕期間需安胎休養者，其治療或休養期間，併入住院傷病假計算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6350" marR="6350" marT="6350" marB="0" anchor="ctr">
                    <a:solidFill>
                      <a:schemeClr val="bg2">
                        <a:lumMod val="20000"/>
                        <a:lumOff val="80000"/>
                        <a:alpha val="17000"/>
                      </a:schemeClr>
                    </a:solidFill>
                  </a:tcPr>
                </a:tc>
              </a:tr>
              <a:tr h="85531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二、住院者，</a:t>
                      </a:r>
                      <a:r>
                        <a:rPr lang="en-US" altLang="zh-TW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年內合計不得超過</a:t>
                      </a:r>
                      <a:r>
                        <a:rPr lang="en-US" altLang="zh-TW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年。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82849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三、未住院傷病假與住院傷病假</a:t>
                      </a:r>
                      <a:r>
                        <a:rPr lang="en-US" altLang="zh-TW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年內合計不得超過</a:t>
                      </a:r>
                      <a:r>
                        <a:rPr lang="en-US" altLang="zh-TW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1</a:t>
                      </a:r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年。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572177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公傷病假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依實際需要核給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</a:rPr>
                        <a:t>治療、休養、回診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工資照給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</a:tr>
              <a:tr h="52827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公假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依實際需要核給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細明體" panose="02020509000000000000" pitchFamily="49" charset="-120"/>
                        <a:ea typeface="細明體" panose="02020509000000000000" pitchFamily="49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effectLst/>
                        </a:rPr>
                        <a:t>如登革熱防治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工資照給</a:t>
                      </a:r>
                      <a:endParaRPr lang="zh-TW" altLang="en-US" sz="2000" b="0" i="0" u="none" strike="noStrike" dirty="0">
                        <a:solidFill>
                          <a:srgbClr val="FF0000"/>
                        </a:solidFill>
                        <a:effectLst/>
                        <a:latin typeface="新細明體" panose="02020500000000000000" pitchFamily="18" charset="-120"/>
                        <a:ea typeface="新細明體" panose="02020500000000000000" pitchFamily="18" charset="-120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3492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勞工請假假別</a:t>
            </a:r>
            <a:endParaRPr lang="zh-TW" altLang="en-US" dirty="0"/>
          </a:p>
        </p:txBody>
      </p:sp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0456FD6-7FFA-4D23-8CFB-C5249579B3A3}" type="slidenum">
              <a:rPr lang="zh-TW" altLang="en-US" smtClean="0"/>
              <a:pPr>
                <a:defRPr/>
              </a:pPr>
              <a:t>20</a:t>
            </a:fld>
            <a:endParaRPr lang="en-US" alt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97A05CAA-7EA6-4AA7-A95D-383843F495CB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3082760"/>
              </p:ext>
            </p:extLst>
          </p:nvPr>
        </p:nvGraphicFramePr>
        <p:xfrm>
          <a:off x="6089904" y="11558015"/>
          <a:ext cx="2596895" cy="262352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97452"/>
                <a:gridCol w="697452"/>
                <a:gridCol w="504539"/>
                <a:gridCol w="697452"/>
              </a:tblGrid>
              <a:tr h="75710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446537">
                <a:tc rowSpan="3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chemeClr val="bg2">
                        <a:lumMod val="20000"/>
                        <a:lumOff val="80000"/>
                        <a:alpha val="17000"/>
                      </a:schemeClr>
                    </a:solidFill>
                  </a:tcPr>
                </a:tc>
              </a:tr>
              <a:tr h="446537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884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224041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</a:tr>
              <a:tr h="224041"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 marL="6350" marR="6350" marT="6350" marB="0" anchor="ctr">
                    <a:solidFill>
                      <a:srgbClr val="7030A0">
                        <a:alpha val="17000"/>
                      </a:srgb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表格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1378044"/>
              </p:ext>
            </p:extLst>
          </p:nvPr>
        </p:nvGraphicFramePr>
        <p:xfrm>
          <a:off x="530352" y="1243583"/>
          <a:ext cx="8266175" cy="48619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8314"/>
                <a:gridCol w="4073054"/>
                <a:gridCol w="842424"/>
                <a:gridCol w="2242383"/>
              </a:tblGrid>
              <a:tr h="321972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假別</a:t>
                      </a:r>
                    </a:p>
                  </a:txBody>
                  <a:tcPr marL="6350" marR="6350" marT="635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日數</a:t>
                      </a:r>
                    </a:p>
                  </a:txBody>
                  <a:tcPr marL="6350" marR="6350" marT="635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工資</a:t>
                      </a:r>
                    </a:p>
                  </a:txBody>
                  <a:tcPr marL="6350" marR="6350" marT="635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其它</a:t>
                      </a:r>
                    </a:p>
                  </a:txBody>
                  <a:tcPr marL="6350" marR="6350" marT="6350" marB="0" anchor="ctr">
                    <a:solidFill>
                      <a:schemeClr val="bg2">
                        <a:lumMod val="40000"/>
                        <a:lumOff val="60000"/>
                      </a:schemeClr>
                    </a:solidFill>
                  </a:tcPr>
                </a:tc>
              </a:tr>
              <a:tr h="126817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婚假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日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 rowSpan="4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照給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結婚之日前</a:t>
                      </a:r>
                      <a:r>
                        <a:rPr lang="en-US" altLang="zh-TW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zh-TW" altLang="en-US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日起</a:t>
                      </a:r>
                      <a:r>
                        <a:rPr lang="en-US" altLang="zh-TW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TW" altLang="en-US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個月內休畢，經雇主同意，還可放寬到</a:t>
                      </a:r>
                      <a:r>
                        <a:rPr lang="en-US" altLang="zh-TW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zh-TW" altLang="en-US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年內請畢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</a:tr>
              <a:tr h="677566">
                <a:tc rowSpan="3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喪假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父母、養父母、己父母、配偶喪亡者</a:t>
                      </a:r>
                      <a:r>
                        <a:rPr lang="en-US" altLang="zh-TW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日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基於禮俗原因可分次給假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　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</a:tr>
              <a:tr h="113385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祖父母、子女、配偶之父母、配偶之養父母或繼父母喪亡者，給予</a:t>
                      </a:r>
                      <a:r>
                        <a:rPr lang="zh-TW" altLang="en-US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喪假</a:t>
                      </a:r>
                      <a:r>
                        <a:rPr lang="en-US" altLang="zh-TW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zh-TW" altLang="en-US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日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，工資照給。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82296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曾祖父母、兄弟姊妹、配偶之祖父母喪亡者，給予</a:t>
                      </a:r>
                      <a:r>
                        <a:rPr lang="zh-TW" altLang="en-US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喪假</a:t>
                      </a:r>
                      <a:r>
                        <a:rPr lang="en-US" altLang="zh-TW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zh-TW" altLang="en-US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日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，工資照給。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endParaRPr lang="zh-TW" altLang="en-US" sz="2000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/>
                </a:tc>
              </a:tr>
              <a:tr h="637373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事假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US" altLang="zh-TW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年</a:t>
                      </a:r>
                      <a:r>
                        <a:rPr lang="en-US" altLang="zh-TW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天</a:t>
                      </a:r>
                      <a:r>
                        <a:rPr lang="en-US" altLang="zh-TW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併家庭照顧</a:t>
                      </a:r>
                      <a:r>
                        <a:rPr lang="zh-TW" altLang="en-US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假</a:t>
                      </a:r>
                      <a:r>
                        <a:rPr lang="en-US" altLang="zh-TW" sz="2000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zh-TW" altLang="en-US" sz="2000" u="none" strike="noStrike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不給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zh-TW" altLang="en-US" sz="2000" u="none" strike="noStrike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有事故須親自處理</a:t>
                      </a:r>
                    </a:p>
                  </a:txBody>
                  <a:tcPr marL="6350" marR="6350" marT="6350" marB="0" anchor="ctr">
                    <a:solidFill>
                      <a:srgbClr val="7030A0">
                        <a:alpha val="21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383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性別平等</a:t>
            </a:r>
            <a:r>
              <a:rPr lang="zh-TW" altLang="en-US" dirty="0" smtClean="0"/>
              <a:t>法</a:t>
            </a:r>
            <a:r>
              <a:rPr lang="en-US" altLang="zh-TW" dirty="0" smtClean="0"/>
              <a:t>(</a:t>
            </a:r>
            <a:r>
              <a:rPr lang="zh-TW" altLang="en-US" dirty="0"/>
              <a:t>含</a:t>
            </a:r>
            <a:r>
              <a:rPr lang="zh-TW" altLang="en-US" dirty="0" smtClean="0"/>
              <a:t>受僱醫生都適用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產檢假</a:t>
            </a:r>
            <a:r>
              <a:rPr lang="zh-TW" altLang="en-US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en-US" dirty="0" smtClean="0"/>
              <a:t>姙娠期間，產檢假</a:t>
            </a:r>
            <a:r>
              <a:rPr lang="en-US" altLang="zh-TW" dirty="0" smtClean="0"/>
              <a:t>5</a:t>
            </a:r>
            <a:r>
              <a:rPr lang="zh-TW" altLang="en-US" dirty="0" smtClean="0"/>
              <a:t>日</a:t>
            </a:r>
            <a:r>
              <a:rPr lang="en-US" altLang="zh-TW" dirty="0" smtClean="0"/>
              <a:t>(</a:t>
            </a:r>
            <a:r>
              <a:rPr lang="zh-TW" altLang="en-US" dirty="0" smtClean="0"/>
              <a:t>工資照給</a:t>
            </a:r>
            <a:r>
              <a:rPr lang="en-US" altLang="zh-TW" dirty="0" smtClean="0"/>
              <a:t>)</a:t>
            </a:r>
            <a:endParaRPr lang="en-US" altLang="zh-TW" dirty="0"/>
          </a:p>
          <a:p>
            <a:r>
              <a:rPr lang="zh-TW" altLang="en-US" dirty="0" smtClean="0"/>
              <a:t>陪產假</a:t>
            </a:r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en-US" dirty="0"/>
              <a:t>受僱者於其配偶</a:t>
            </a:r>
            <a:r>
              <a:rPr lang="zh-TW" altLang="en-US" dirty="0" smtClean="0"/>
              <a:t>分娩前後</a:t>
            </a:r>
            <a:r>
              <a:rPr lang="en-US" altLang="zh-TW" dirty="0" smtClean="0"/>
              <a:t>15</a:t>
            </a:r>
            <a:r>
              <a:rPr lang="zh-TW" altLang="en-US" dirty="0" smtClean="0"/>
              <a:t>天內，</a:t>
            </a:r>
            <a:r>
              <a:rPr lang="zh-TW" altLang="en-US" dirty="0"/>
              <a:t>雇主應給予陪</a:t>
            </a:r>
            <a:r>
              <a:rPr lang="zh-TW" altLang="en-US" dirty="0" smtClean="0"/>
              <a:t>產假</a:t>
            </a:r>
            <a:r>
              <a:rPr lang="en-US" altLang="zh-TW" dirty="0" smtClean="0"/>
              <a:t>5</a:t>
            </a:r>
            <a:r>
              <a:rPr lang="zh-TW" altLang="en-US" dirty="0" smtClean="0"/>
              <a:t>日</a:t>
            </a:r>
            <a:r>
              <a:rPr lang="en-US" altLang="zh-TW" dirty="0" smtClean="0"/>
              <a:t>(</a:t>
            </a:r>
            <a:r>
              <a:rPr lang="zh-TW" altLang="en-US" dirty="0" smtClean="0"/>
              <a:t>工資照給</a:t>
            </a:r>
            <a:r>
              <a:rPr lang="en-US" altLang="zh-TW" dirty="0" smtClean="0"/>
              <a:t>)</a:t>
            </a:r>
          </a:p>
          <a:p>
            <a:r>
              <a:rPr lang="zh-TW" altLang="en-US" dirty="0" smtClean="0"/>
              <a:t>產假</a:t>
            </a:r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en-US" altLang="zh-TW" dirty="0"/>
              <a:t>5</a:t>
            </a:r>
            <a:r>
              <a:rPr lang="zh-TW" altLang="en-US" dirty="0"/>
              <a:t>個月以上</a:t>
            </a:r>
            <a:r>
              <a:rPr lang="zh-TW" altLang="en-US" dirty="0" smtClean="0"/>
              <a:t>分娩有</a:t>
            </a:r>
            <a:r>
              <a:rPr lang="en-US" altLang="zh-TW" dirty="0" smtClean="0"/>
              <a:t>8</a:t>
            </a:r>
            <a:r>
              <a:rPr lang="zh-TW" altLang="en-US" dirty="0" smtClean="0"/>
              <a:t>週產假、</a:t>
            </a:r>
            <a:r>
              <a:rPr lang="en-US" altLang="zh-TW" dirty="0"/>
              <a:t>3</a:t>
            </a:r>
            <a:r>
              <a:rPr lang="zh-TW" altLang="en-US" dirty="0"/>
              <a:t>個月以上</a:t>
            </a:r>
            <a:r>
              <a:rPr lang="zh-TW" altLang="en-US" dirty="0" smtClean="0"/>
              <a:t>流產有</a:t>
            </a:r>
            <a:r>
              <a:rPr lang="en-US" altLang="zh-TW" dirty="0" smtClean="0"/>
              <a:t>4</a:t>
            </a:r>
            <a:r>
              <a:rPr lang="zh-TW" altLang="en-US" dirty="0" smtClean="0"/>
              <a:t>週產假</a:t>
            </a:r>
            <a:r>
              <a:rPr lang="en-US" altLang="zh-TW" dirty="0" smtClean="0"/>
              <a:t>(</a:t>
            </a:r>
            <a:r>
              <a:rPr lang="zh-TW" altLang="en-US" dirty="0" smtClean="0"/>
              <a:t>工資照給</a:t>
            </a:r>
            <a:r>
              <a:rPr lang="en-US" altLang="zh-TW" dirty="0" smtClean="0"/>
              <a:t>)</a:t>
            </a:r>
            <a:r>
              <a:rPr lang="zh-TW" altLang="en-US" dirty="0"/>
              <a:t>。</a:t>
            </a:r>
            <a:r>
              <a:rPr lang="en-US" altLang="zh-TW" dirty="0" smtClean="0"/>
              <a:t>3</a:t>
            </a:r>
            <a:r>
              <a:rPr lang="zh-TW" altLang="en-US" dirty="0"/>
              <a:t>個月至</a:t>
            </a:r>
            <a:r>
              <a:rPr lang="en-US" altLang="zh-TW" dirty="0"/>
              <a:t>2</a:t>
            </a:r>
            <a:r>
              <a:rPr lang="zh-TW" altLang="en-US" dirty="0"/>
              <a:t>個月流產</a:t>
            </a:r>
            <a:r>
              <a:rPr lang="en-US" altLang="zh-TW" dirty="0"/>
              <a:t>7</a:t>
            </a:r>
            <a:r>
              <a:rPr lang="zh-TW" altLang="en-US" dirty="0"/>
              <a:t>天及</a:t>
            </a:r>
            <a:r>
              <a:rPr lang="en-US" altLang="zh-TW" dirty="0"/>
              <a:t>2</a:t>
            </a:r>
            <a:r>
              <a:rPr lang="zh-TW" altLang="en-US" dirty="0"/>
              <a:t>個月以下流產</a:t>
            </a:r>
            <a:r>
              <a:rPr lang="en-US" altLang="zh-TW" dirty="0"/>
              <a:t>5</a:t>
            </a:r>
            <a:r>
              <a:rPr lang="zh-TW" altLang="en-US" dirty="0" smtClean="0"/>
              <a:t>天，則依各該法令規定辦理</a:t>
            </a:r>
            <a:r>
              <a:rPr lang="en-US" altLang="zh-TW" dirty="0" smtClean="0"/>
              <a:t>(</a:t>
            </a:r>
            <a:r>
              <a:rPr lang="zh-TW" altLang="en-US" dirty="0" smtClean="0"/>
              <a:t>勞基法可請普通傷病假，工資折半</a:t>
            </a:r>
            <a:r>
              <a:rPr lang="en-US" altLang="zh-TW" dirty="0">
                <a:latin typeface="新細明體" panose="02020500000000000000" pitchFamily="18" charset="-120"/>
                <a:ea typeface="新細明體" panose="02020500000000000000" pitchFamily="18" charset="-120"/>
              </a:rPr>
              <a:t>；</a:t>
            </a:r>
            <a:r>
              <a:rPr lang="zh-TW" altLang="en-US" dirty="0" smtClean="0"/>
              <a:t>性平法可不給工資，惟不可扣全勤影響考績</a:t>
            </a:r>
            <a:r>
              <a:rPr lang="en-US" altLang="zh-TW" dirty="0" smtClean="0"/>
              <a:t>)</a:t>
            </a:r>
          </a:p>
          <a:p>
            <a:endParaRPr lang="en-US" altLang="zh-TW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21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0295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性別平等法</a:t>
            </a:r>
            <a:r>
              <a:rPr lang="en-US" altLang="zh-TW" dirty="0" smtClean="0"/>
              <a:t>(</a:t>
            </a:r>
            <a:r>
              <a:rPr lang="zh-TW" altLang="en-US" dirty="0"/>
              <a:t>含</a:t>
            </a:r>
            <a:r>
              <a:rPr lang="zh-TW" altLang="en-US" dirty="0" smtClean="0"/>
              <a:t>受僱醫生都適用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生理假</a:t>
            </a:r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en-US" dirty="0"/>
              <a:t>女性受僱者因生理日致工作有困難者，每月得請生理</a:t>
            </a:r>
            <a:r>
              <a:rPr lang="zh-TW" altLang="en-US" dirty="0" smtClean="0"/>
              <a:t>假</a:t>
            </a:r>
            <a:r>
              <a:rPr lang="en-US" altLang="zh-TW" dirty="0" smtClean="0"/>
              <a:t>1</a:t>
            </a:r>
            <a:r>
              <a:rPr lang="zh-TW" altLang="en-US" dirty="0" smtClean="0"/>
              <a:t>日</a:t>
            </a:r>
            <a:r>
              <a:rPr lang="zh-TW" altLang="en-US" dirty="0"/>
              <a:t>，全年請假</a:t>
            </a:r>
            <a:r>
              <a:rPr lang="zh-TW" altLang="en-US" dirty="0" smtClean="0"/>
              <a:t>日數</a:t>
            </a:r>
            <a:r>
              <a:rPr lang="zh-TW" altLang="en-US" dirty="0"/>
              <a:t>未</a:t>
            </a:r>
            <a:r>
              <a:rPr lang="zh-TW" altLang="en-US" dirty="0" smtClean="0"/>
              <a:t>逾</a:t>
            </a:r>
            <a:r>
              <a:rPr lang="en-US" altLang="zh-TW" dirty="0" smtClean="0"/>
              <a:t>3</a:t>
            </a:r>
            <a:r>
              <a:rPr lang="zh-TW" altLang="en-US" dirty="0" smtClean="0"/>
              <a:t>日</a:t>
            </a:r>
            <a:r>
              <a:rPr lang="zh-TW" altLang="en-US" dirty="0"/>
              <a:t>，不併入病假計算，其餘日數併入病假計算</a:t>
            </a:r>
            <a:r>
              <a:rPr lang="zh-TW" altLang="en-US" dirty="0" smtClean="0"/>
              <a:t>。</a:t>
            </a:r>
            <a:r>
              <a:rPr lang="zh-TW" altLang="en-US" dirty="0"/>
              <a:t>前項併入及不併入病假之生理假薪資，減半發給。</a:t>
            </a:r>
            <a:endParaRPr lang="en-US" altLang="zh-TW" dirty="0" smtClean="0"/>
          </a:p>
          <a:p>
            <a:r>
              <a:rPr lang="zh-TW" altLang="en-US" dirty="0" smtClean="0"/>
              <a:t>家庭照顧假</a:t>
            </a:r>
            <a:r>
              <a:rPr lang="zh-TW" altLang="en-US" dirty="0" smtClean="0">
                <a:latin typeface="新細明體" panose="02020500000000000000" pitchFamily="18" charset="-120"/>
                <a:ea typeface="新細明體" panose="02020500000000000000" pitchFamily="18" charset="-120"/>
              </a:rPr>
              <a:t>：</a:t>
            </a:r>
            <a:r>
              <a:rPr lang="zh-TW" altLang="en-US" dirty="0"/>
              <a:t>受僱者於其家庭成員預防接種、發生嚴重之疾病或其他重大事故須親自照 顧時，得請家庭照顧假；其請假日數併入事假計算，全年</a:t>
            </a:r>
            <a:r>
              <a:rPr lang="zh-TW" altLang="en-US" dirty="0" smtClean="0"/>
              <a:t>以</a:t>
            </a:r>
            <a:r>
              <a:rPr lang="en-US" altLang="zh-TW" dirty="0" smtClean="0"/>
              <a:t>7</a:t>
            </a:r>
            <a:r>
              <a:rPr lang="zh-TW" altLang="en-US" dirty="0" smtClean="0"/>
              <a:t>日為限。</a:t>
            </a:r>
            <a:endParaRPr lang="en-US" altLang="zh-TW" dirty="0" smtClean="0"/>
          </a:p>
          <a:p>
            <a:r>
              <a:rPr lang="zh-TW" altLang="en-US" dirty="0" smtClean="0"/>
              <a:t>性別平等法相關假別，均不可扣全勤影響考績。</a:t>
            </a:r>
            <a:endParaRPr lang="en-US" altLang="zh-TW" dirty="0" smtClean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22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7177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育嬰留職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停薪每次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以不少於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月為原則</a:t>
            </a: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查依兩性工作平等法第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16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項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規定：受僱於僱用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30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人以上雇主之受僱者，任職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zh-TW" altLang="en-US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，於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子女滿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前，得申請育嬰留職停薪，期間至該子女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滿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歲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止，但不得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逾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。同時撫育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子女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以上者，其育嬰留職停薪期間應合併計算，最長以最幼子女受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撫育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為限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...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」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雇主不能拒絕勞工申請，否則罰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至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萬元，公布雇主姓名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1406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育嬰留職停薪期間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，得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僱用職務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代理人，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並與其簽訂定期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契約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行政院勞工委員會 民國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91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年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04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月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12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日 勞動二 字第 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0910017954 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號 令</a:t>
            </a: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適用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勞動基準法之勞工，依兩性工作平等法申請育嬰留職停薪期間，雇主僱用替代人力執行其原有之工作時，該替代人力之工作因係育嬰留職停薪期間勞工職務代理之性質，依勞動基準法第九條及其施行細則第六條規定，雇主得與其簽訂定期契約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投保就業服務法滿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年，即可向勞保局申請育嬰津貼，為投保薪資級距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成，可領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個月。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4469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勞動契約終止</a:t>
            </a:r>
            <a:endParaRPr lang="zh-TW" altLang="en-US" dirty="0"/>
          </a:p>
        </p:txBody>
      </p:sp>
      <p:sp>
        <p:nvSpPr>
          <p:cNvPr id="12" name="內容版面配置區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70000"/>
              </a:lnSpc>
              <a:spcBef>
                <a:spcPts val="1200"/>
              </a:spcBef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終止原因</a:t>
            </a:r>
          </a:p>
          <a:p>
            <a:pPr>
              <a:lnSpc>
                <a:spcPct val="70000"/>
              </a:lnSpc>
              <a:spcBef>
                <a:spcPts val="1200"/>
              </a:spcBef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勞工單方面意思表示</a:t>
            </a:r>
          </a:p>
          <a:p>
            <a:pPr marL="914400" lvl="1" indent="-457200">
              <a:lnSpc>
                <a:spcPct val="80000"/>
              </a:lnSpc>
              <a:spcBef>
                <a:spcPts val="1200"/>
              </a:spcBef>
              <a:buClr>
                <a:schemeClr val="tx2"/>
              </a:buClr>
              <a:buFont typeface="+mj-ea"/>
              <a:buAutoNum type="ea1ChtPeriod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自請辭職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914400" lvl="1" indent="-457200">
              <a:lnSpc>
                <a:spcPct val="80000"/>
              </a:lnSpc>
              <a:spcBef>
                <a:spcPts val="1200"/>
              </a:spcBef>
              <a:buClr>
                <a:schemeClr val="tx2"/>
              </a:buClr>
              <a:buFont typeface="+mj-ea"/>
              <a:buAutoNum type="ea1ChtPeriod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被迫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辭職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14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18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條，得請求給付資遣費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TW" dirty="0"/>
          </a:p>
          <a:p>
            <a:pPr>
              <a:lnSpc>
                <a:spcPct val="70000"/>
              </a:lnSpc>
              <a:spcBef>
                <a:spcPts val="1200"/>
              </a:spcBef>
            </a:pP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雇主單方面意思表示資遣或解雇</a:t>
            </a:r>
          </a:p>
          <a:p>
            <a:pPr marL="914400" lvl="1" indent="-457200">
              <a:lnSpc>
                <a:spcPct val="80000"/>
              </a:lnSpc>
              <a:spcBef>
                <a:spcPts val="1200"/>
              </a:spcBef>
              <a:buClr>
                <a:schemeClr val="tx2"/>
              </a:buClr>
              <a:buFont typeface="+mj-ea"/>
              <a:buAutoNum type="ea1ChtPeriod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資遣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條第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款至第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款、第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13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)—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屬於經濟性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解僱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lnSpc>
                <a:spcPct val="80000"/>
              </a:lnSpc>
              <a:spcBef>
                <a:spcPts val="1200"/>
              </a:spcBef>
              <a:buClr>
                <a:schemeClr val="tx2"/>
              </a:buClr>
              <a:buFont typeface="+mj-ea"/>
              <a:buAutoNum type="ea1ChtPeriod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資遣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勞基法第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條第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款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)—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勞工不能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勝任工作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14400" lvl="1" indent="-457200">
              <a:lnSpc>
                <a:spcPct val="80000"/>
              </a:lnSpc>
              <a:spcBef>
                <a:spcPts val="1200"/>
              </a:spcBef>
              <a:buClr>
                <a:schemeClr val="tx2"/>
              </a:buClr>
              <a:buFont typeface="+mj-ea"/>
              <a:buAutoNum type="ea1ChtPeriod"/>
            </a:pP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懲戒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解雇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歸責於勞工，需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於知悉日起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日內為之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70000"/>
              </a:lnSpc>
            </a:pP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92549A1-AA66-44D4-A48D-5CA087914A91}" type="slidenum">
              <a:rPr lang="zh-TW" altLang="en-US" smtClean="0"/>
              <a:pPr/>
              <a:t>25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fld id="{A31E8FA0-0717-432F-869A-A91DD186611B}" type="datetime3">
              <a:rPr lang="zh-TW" altLang="en-US" smtClean="0"/>
              <a:pPr/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84708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勞工保險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僱用勞工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人以下，雖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非勞工保險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強制投保單位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但仍得自願參加勞保，如不願參加勞保，但只要有僱用勞工即係就業保險強制投保單位，應依法向勞保局申請成立就保投保單位併同辦理勞退新制開戶，為所僱勞工申報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就業保險加保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勞退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新制</a:t>
            </a:r>
            <a:r>
              <a:rPr lang="en-US" altLang="zh-TW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6%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繳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26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100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職業災害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勞工因遭遇職業災害而致死亡、殘廢、傷害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或疾病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時，雇主應依規定予以補償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醫療費用補償、原領工資補償、殘廢補償、喪葬費及死亡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補償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如同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一事故，依勞工保險條例或其他法令規定， 已由雇主支付費用補償者，雇主得予以抵充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之。</a:t>
            </a: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雇主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依規定給付之職業災害補償金額，得抵充就同一事故所生損害之賠償金額。</a:t>
            </a:r>
          </a:p>
          <a:p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27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82589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颱風假？</a:t>
            </a:r>
            <a:endParaRPr lang="zh-TW" altLang="en-US" dirty="0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 smtClean="0"/>
              <a:t>高雄市政府</a:t>
            </a: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AD31044-7AB9-44CA-9D8D-56502F8506C6}" type="slidenum">
              <a:rPr lang="zh-TW" altLang="en-US" smtClean="0"/>
              <a:pPr>
                <a:defRPr/>
              </a:pPr>
              <a:t>28</a:t>
            </a:fld>
            <a:endParaRPr lang="en-US" altLang="zh-TW"/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35308CB4-B0DE-4D46-9617-4A80C0934D11}" type="datetime3">
              <a:rPr lang="zh-TW" altLang="en-US" smtClean="0"/>
              <a:pPr>
                <a:defRPr/>
              </a:pPr>
              <a:t>104年10月12日</a:t>
            </a:fld>
            <a:endParaRPr lang="en-US" altLang="zh-TW"/>
          </a:p>
        </p:txBody>
      </p:sp>
      <p:pic>
        <p:nvPicPr>
          <p:cNvPr id="7" name="Picture 6" descr="颱風2[1]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632" y="1407519"/>
            <a:ext cx="4585843" cy="4929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1863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投影片編號版面配置區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hlink"/>
              </a:buClr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fld id="{A38684E1-931A-4533-8A56-9982A4839A58}" type="slidenum">
              <a:rPr lang="en-US" altLang="zh-TW" sz="1200" smtClean="0">
                <a:ea typeface="新細明體" charset="-120"/>
              </a:rPr>
              <a:pPr eaLnBrk="1" hangingPunct="1">
                <a:spcBef>
                  <a:spcPct val="0"/>
                </a:spcBef>
                <a:buClrTx/>
                <a:buFontTx/>
                <a:buNone/>
              </a:pPr>
              <a:t>29</a:t>
            </a:fld>
            <a:endParaRPr lang="en-US" altLang="zh-TW" sz="1200" dirty="0" smtClean="0">
              <a:ea typeface="新細明體" charset="-120"/>
            </a:endParaRPr>
          </a:p>
        </p:txBody>
      </p:sp>
      <p:sp>
        <p:nvSpPr>
          <p:cNvPr id="37891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1197864"/>
            <a:ext cx="8046720" cy="286449"/>
          </a:xfrm>
        </p:spPr>
        <p:txBody>
          <a:bodyPr/>
          <a:lstStyle/>
          <a:p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颱風</a:t>
            </a:r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假</a:t>
            </a:r>
            <a:r>
              <a:rPr lang="en-US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非勞基法所稱之休假日</a:t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/>
            </a:r>
            <a:b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7892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342900" lvl="2" indent="-342900">
              <a:lnSpc>
                <a:spcPct val="110000"/>
              </a:lnSpc>
              <a:buSzPct val="75000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勞基法並無規定颱風假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。颱風假表達天然災害的狀態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342900" lvl="2" indent="-342900">
              <a:lnSpc>
                <a:spcPct val="110000"/>
              </a:lnSpc>
              <a:buSzPct val="75000"/>
            </a:pPr>
            <a:r>
              <a:rPr lang="zh-TW" altLang="en-US" sz="2400" dirty="0" smtClean="0"/>
              <a:t>市</a:t>
            </a:r>
            <a:r>
              <a:rPr lang="zh-TW" altLang="zh-TW" sz="2400" dirty="0" smtClean="0"/>
              <a:t>長</a:t>
            </a:r>
            <a:r>
              <a:rPr lang="zh-TW" altLang="zh-TW" sz="2400" dirty="0"/>
              <a:t>依據氣象報告及「天然災害停止辦公及上課作業辦法」</a:t>
            </a:r>
            <a:r>
              <a:rPr lang="zh-TW" altLang="zh-TW" sz="2400" dirty="0" smtClean="0"/>
              <a:t>宣布轄</a:t>
            </a:r>
            <a:r>
              <a:rPr lang="zh-TW" altLang="zh-TW" sz="2400" dirty="0"/>
              <a:t>內政府各級機關及公、私立學校停止上班上課</a:t>
            </a:r>
            <a:r>
              <a:rPr lang="zh-TW" altLang="zh-TW" sz="2400" dirty="0" smtClean="0"/>
              <a:t>。</a:t>
            </a:r>
            <a:r>
              <a:rPr lang="zh-TW" altLang="en-US" sz="2400" dirty="0" smtClean="0"/>
              <a:t>一般事業單位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勞工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應否停止工作，宜由勞雇雙方事先訂於勞動契約、團體協約或工作規則之中，以求明確。</a:t>
            </a:r>
          </a:p>
          <a:p>
            <a:pPr marL="342900" lvl="2" indent="-342900">
              <a:lnSpc>
                <a:spcPct val="110000"/>
              </a:lnSpc>
              <a:buSzPct val="75000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勞工如確因災害而未出勤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，宜加發工資，不得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視為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曠工、要求補班或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強迫以事假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處理。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  <a:p>
            <a:pPr marL="342900" lvl="2" indent="-342900">
              <a:lnSpc>
                <a:spcPct val="110000"/>
              </a:lnSpc>
              <a:buSzPct val="75000"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勞工如到工，是否加給工資，由雇主斟酌辦理。</a:t>
            </a:r>
          </a:p>
        </p:txBody>
      </p:sp>
    </p:spTree>
    <p:extLst>
      <p:ext uri="{BB962C8B-B14F-4D97-AF65-F5344CB8AC3E}">
        <p14:creationId xmlns:p14="http://schemas.microsoft.com/office/powerpoint/2010/main" val="673939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7192" y="2148424"/>
            <a:ext cx="4347634" cy="121850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zh-TW" altLang="en-US" sz="8000" b="1" i="0" dirty="0" smtClean="0">
                <a:solidFill>
                  <a:schemeClr val="accent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謝謝聆聽</a:t>
            </a:r>
            <a:endParaRPr lang="zh-TW" altLang="en-US" sz="8000" b="1" i="0" dirty="0">
              <a:solidFill>
                <a:schemeClr val="accent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898560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2_簡報範本06">
  <a:themeElements>
    <a:clrScheme name="簡報範本06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簡報範本06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簡報範本06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範本06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範本06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範本06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範本06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簡報範本06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範本06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範本06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範本06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範本06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範本06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簡報範本06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Microsoft Motion BG">
      <a:dk1>
        <a:sysClr val="windowText" lastClr="000000"/>
      </a:dk1>
      <a:lt1>
        <a:sysClr val="window" lastClr="FFFFFF"/>
      </a:lt1>
      <a:dk2>
        <a:srgbClr val="2B370A"/>
      </a:dk2>
      <a:lt2>
        <a:srgbClr val="EBF6D0"/>
      </a:lt2>
      <a:accent1>
        <a:srgbClr val="FF9900"/>
      </a:accent1>
      <a:accent2>
        <a:srgbClr val="FFCC00"/>
      </a:accent2>
      <a:accent3>
        <a:srgbClr val="9BBB59"/>
      </a:accent3>
      <a:accent4>
        <a:srgbClr val="1E8C16"/>
      </a:accent4>
      <a:accent5>
        <a:srgbClr val="00CC99"/>
      </a:accent5>
      <a:accent6>
        <a:srgbClr val="00A1DA"/>
      </a:accent6>
      <a:hlink>
        <a:srgbClr val="00D200"/>
      </a:hlink>
      <a:folHlink>
        <a:srgbClr val="7F7F7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Microsoft Motion BG">
      <a:dk1>
        <a:sysClr val="windowText" lastClr="000000"/>
      </a:dk1>
      <a:lt1>
        <a:sysClr val="window" lastClr="FFFFFF"/>
      </a:lt1>
      <a:dk2>
        <a:srgbClr val="2B370A"/>
      </a:dk2>
      <a:lt2>
        <a:srgbClr val="EBF6D0"/>
      </a:lt2>
      <a:accent1>
        <a:srgbClr val="FF9900"/>
      </a:accent1>
      <a:accent2>
        <a:srgbClr val="FFCC00"/>
      </a:accent2>
      <a:accent3>
        <a:srgbClr val="9BBB59"/>
      </a:accent3>
      <a:accent4>
        <a:srgbClr val="1E8C16"/>
      </a:accent4>
      <a:accent5>
        <a:srgbClr val="00CC99"/>
      </a:accent5>
      <a:accent6>
        <a:srgbClr val="00A1DA"/>
      </a:accent6>
      <a:hlink>
        <a:srgbClr val="00D200"/>
      </a:hlink>
      <a:folHlink>
        <a:srgbClr val="7F7F7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6CBB46A4-E7BC-4F66-B794-23E69454A5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高雄市勞工局簡報範本</Template>
  <TotalTime>0</TotalTime>
  <Words>3188</Words>
  <Application>Microsoft Office PowerPoint</Application>
  <PresentationFormat>如螢幕大小 (4:3)</PresentationFormat>
  <Paragraphs>240</Paragraphs>
  <Slides>30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30</vt:i4>
      </vt:variant>
    </vt:vector>
  </HeadingPairs>
  <TitlesOfParts>
    <vt:vector size="41" baseType="lpstr">
      <vt:lpstr>細明體</vt:lpstr>
      <vt:lpstr>微軟正黑體</vt:lpstr>
      <vt:lpstr>新細明體</vt:lpstr>
      <vt:lpstr>標楷體</vt:lpstr>
      <vt:lpstr>Arial</vt:lpstr>
      <vt:lpstr>Arial Black</vt:lpstr>
      <vt:lpstr>Calibri</vt:lpstr>
      <vt:lpstr>Times New Roman</vt:lpstr>
      <vt:lpstr>Wingdings</vt:lpstr>
      <vt:lpstr>2_簡報範本06</vt:lpstr>
      <vt:lpstr>Pixel</vt:lpstr>
      <vt:lpstr>勞動基準法介紹 牙醫診所常見問題解析</vt:lpstr>
      <vt:lpstr>勞動檢查時代來了!!</vt:lpstr>
      <vt:lpstr>適用勞動基準法</vt:lpstr>
      <vt:lpstr>工資規定</vt:lpstr>
      <vt:lpstr>正常工時</vt:lpstr>
      <vt:lpstr>工時計算</vt:lpstr>
      <vt:lpstr>延長工時工資計算</vt:lpstr>
      <vt:lpstr>休息時間</vt:lpstr>
      <vt:lpstr>各種假期</vt:lpstr>
      <vt:lpstr>紀念日</vt:lpstr>
      <vt:lpstr>應放假之日</vt:lpstr>
      <vt:lpstr>特別休假</vt:lpstr>
      <vt:lpstr>104年1月1日起修正重要給假規定-1</vt:lpstr>
      <vt:lpstr>選舉日放假規定</vt:lpstr>
      <vt:lpstr>104年1月1日起補假規定-2</vt:lpstr>
      <vt:lpstr>假日出勤未達8小時之工資計給規定</vt:lpstr>
      <vt:lpstr>假日出勤工資加倍發給</vt:lpstr>
      <vt:lpstr>休假日與其他工作日調移</vt:lpstr>
      <vt:lpstr>勞工請假假別</vt:lpstr>
      <vt:lpstr>勞工請假假別</vt:lpstr>
      <vt:lpstr>性別平等法(含受僱醫生都適用)</vt:lpstr>
      <vt:lpstr>性別平等法(含受僱醫生都適用)</vt:lpstr>
      <vt:lpstr>育嬰留職停薪每次以不少於6個月為原則</vt:lpstr>
      <vt:lpstr>育嬰留職停薪期間，得僱用職務代理人，並與其簽訂定期契約</vt:lpstr>
      <vt:lpstr>勞動契約終止</vt:lpstr>
      <vt:lpstr>勞工保險</vt:lpstr>
      <vt:lpstr>職業災害</vt:lpstr>
      <vt:lpstr>颱風假？</vt:lpstr>
      <vt:lpstr>颱風假-非勞基法所稱之休假日  </vt:lpstr>
      <vt:lpstr>謝謝聆聽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2015-04-15T13:11:53Z</dcterms:created>
  <dcterms:modified xsi:type="dcterms:W3CDTF">2015-10-12T05:32:43Z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TC027279929991</vt:lpwstr>
  </property>
</Properties>
</file>