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5" r:id="rId1"/>
  </p:sldMasterIdLst>
  <p:notesMasterIdLst>
    <p:notesMasterId r:id="rId36"/>
  </p:notesMasterIdLst>
  <p:handoutMasterIdLst>
    <p:handoutMasterId r:id="rId37"/>
  </p:handoutMasterIdLst>
  <p:sldIdLst>
    <p:sldId id="551" r:id="rId2"/>
    <p:sldId id="644" r:id="rId3"/>
    <p:sldId id="651" r:id="rId4"/>
    <p:sldId id="652" r:id="rId5"/>
    <p:sldId id="629" r:id="rId6"/>
    <p:sldId id="631" r:id="rId7"/>
    <p:sldId id="584" r:id="rId8"/>
    <p:sldId id="622" r:id="rId9"/>
    <p:sldId id="641" r:id="rId10"/>
    <p:sldId id="627" r:id="rId11"/>
    <p:sldId id="578" r:id="rId12"/>
    <p:sldId id="579" r:id="rId13"/>
    <p:sldId id="633" r:id="rId14"/>
    <p:sldId id="646" r:id="rId15"/>
    <p:sldId id="634" r:id="rId16"/>
    <p:sldId id="480" r:id="rId17"/>
    <p:sldId id="484" r:id="rId18"/>
    <p:sldId id="625" r:id="rId19"/>
    <p:sldId id="626" r:id="rId20"/>
    <p:sldId id="567" r:id="rId21"/>
    <p:sldId id="643" r:id="rId22"/>
    <p:sldId id="548" r:id="rId23"/>
    <p:sldId id="636" r:id="rId24"/>
    <p:sldId id="637" r:id="rId25"/>
    <p:sldId id="638" r:id="rId26"/>
    <p:sldId id="624" r:id="rId27"/>
    <p:sldId id="647" r:id="rId28"/>
    <p:sldId id="657" r:id="rId29"/>
    <p:sldId id="642" r:id="rId30"/>
    <p:sldId id="623" r:id="rId31"/>
    <p:sldId id="640" r:id="rId32"/>
    <p:sldId id="659" r:id="rId33"/>
    <p:sldId id="660" r:id="rId34"/>
    <p:sldId id="648" r:id="rId35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o"/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o"/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o"/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o"/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accent2"/>
      </a:buClr>
      <a:buFont typeface="Wingdings" pitchFamily="2" charset="2"/>
      <a:buChar char="o"/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20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B0223A"/>
    <a:srgbClr val="B717BB"/>
    <a:srgbClr val="7D0BC3"/>
    <a:srgbClr val="974C37"/>
    <a:srgbClr val="0099CC"/>
    <a:srgbClr val="66CCFF"/>
    <a:srgbClr val="33CCCC"/>
    <a:srgbClr val="66FF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353" autoAdjust="0"/>
    <p:restoredTop sz="99138" autoAdjust="0"/>
  </p:normalViewPr>
  <p:slideViewPr>
    <p:cSldViewPr>
      <p:cViewPr>
        <p:scale>
          <a:sx n="82" d="100"/>
          <a:sy n="82" d="100"/>
        </p:scale>
        <p:origin x="376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4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2DB521-009E-4F09-8D09-D6CFF427138F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696F68D-6438-4813-844B-6CB1246491D9}">
      <dgm:prSet phldrT="[文字]" custT="1"/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雇主不得因勞工申訴而有</a:t>
          </a:r>
          <a:r>
            <a:rPr lang="zh-TW" altLang="zh-TW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不利處分</a:t>
          </a:r>
          <a:endParaRPr lang="zh-TW" altLang="en-US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gm:t>
    </dgm:pt>
    <dgm:pt modelId="{D2E5F959-8FDB-4BCE-9779-901B727624F9}" type="parTrans" cxnId="{18D197E6-8B2E-43A5-906A-6F5C78D1DFBD}">
      <dgm:prSet/>
      <dgm:spPr/>
      <dgm:t>
        <a:bodyPr/>
        <a:lstStyle/>
        <a:p>
          <a:endParaRPr lang="zh-TW" altLang="en-US"/>
        </a:p>
      </dgm:t>
    </dgm:pt>
    <dgm:pt modelId="{5C79DB87-34F1-4600-9DD1-CE652449CAD4}" type="sibTrans" cxnId="{18D197E6-8B2E-43A5-906A-6F5C78D1DFBD}">
      <dgm:prSet/>
      <dgm:spPr/>
      <dgm:t>
        <a:bodyPr/>
        <a:lstStyle/>
        <a:p>
          <a:endParaRPr lang="zh-TW" altLang="en-US"/>
        </a:p>
      </dgm:t>
    </dgm:pt>
    <dgm:pt modelId="{6C14C5A8-CC90-488C-ACDF-DA3BDD8F32BE}">
      <dgm:prSet phldrT="[文字]" custT="1"/>
      <dgm:spPr/>
      <dgm:t>
        <a:bodyPr/>
        <a:lstStyle/>
        <a:p>
          <a:r>
            <a:rPr lang="zh-TW" altLang="zh-TW" sz="2000" b="0" u="none" dirty="0" smtClean="0">
              <a:latin typeface="Noto Sans CJK TC Bold" pitchFamily="34" charset="-120"/>
              <a:ea typeface="Noto Sans CJK TC Bold" pitchFamily="34" charset="-120"/>
            </a:rPr>
            <a:t>解僱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降調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減薪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損害其依法令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契約或習慣上所應享有之權益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其他不利之處分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32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無效</a:t>
          </a:r>
          <a:endParaRPr lang="zh-TW" altLang="en-US" sz="2000" u="none" dirty="0">
            <a:solidFill>
              <a:srgbClr val="C00000"/>
            </a:solidFill>
            <a:latin typeface="Noto Sans CJK TC Bold" pitchFamily="34" charset="-120"/>
            <a:ea typeface="Noto Sans CJK TC Bold" pitchFamily="34" charset="-120"/>
          </a:endParaRPr>
        </a:p>
      </dgm:t>
    </dgm:pt>
    <dgm:pt modelId="{9CCD5373-7E91-4E7A-9E84-E0DB1B371647}" type="parTrans" cxnId="{C8D1DF5B-ECFA-4F33-BEB5-1DF3D80303E9}">
      <dgm:prSet/>
      <dgm:spPr/>
      <dgm:t>
        <a:bodyPr/>
        <a:lstStyle/>
        <a:p>
          <a:endParaRPr lang="zh-TW" altLang="en-US"/>
        </a:p>
      </dgm:t>
    </dgm:pt>
    <dgm:pt modelId="{C8D5A276-FF72-4495-B7B0-EABC09D7187A}" type="sibTrans" cxnId="{C8D1DF5B-ECFA-4F33-BEB5-1DF3D80303E9}">
      <dgm:prSet/>
      <dgm:spPr/>
      <dgm:t>
        <a:bodyPr/>
        <a:lstStyle/>
        <a:p>
          <a:endParaRPr lang="zh-TW" altLang="en-US"/>
        </a:p>
      </dgm:t>
    </dgm:pt>
    <dgm:pt modelId="{A0D97BED-683A-46A9-A324-A62585D28473}">
      <dgm:prSet phldrT="[文字]" custT="1"/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dirty="0" smtClean="0">
              <a:latin typeface="Noto Sans CJK TC Bold" pitchFamily="34" charset="-120"/>
              <a:ea typeface="Noto Sans CJK TC Bold" pitchFamily="34" charset="-120"/>
            </a:rPr>
            <a:t>主管機關</a:t>
          </a:r>
          <a:endParaRPr lang="en-US" altLang="zh-TW" sz="2800" dirty="0" smtClean="0">
            <a:latin typeface="Noto Sans CJK TC Bold" pitchFamily="34" charset="-120"/>
            <a:ea typeface="Noto Sans CJK TC Bold" pitchFamily="34" charset="-120"/>
          </a:endParaRPr>
        </a:p>
        <a:p>
          <a:pPr>
            <a:lnSpc>
              <a:spcPts val="2800"/>
            </a:lnSpc>
          </a:pPr>
          <a:r>
            <a:rPr lang="zh-TW" alt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處理時間</a:t>
          </a:r>
          <a:endParaRPr lang="zh-TW" altLang="en-US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gm:t>
    </dgm:pt>
    <dgm:pt modelId="{03ADE826-DE4C-4901-904B-498E443504D5}" type="parTrans" cxnId="{06B73155-AF2E-4474-B1AF-C1F5F2477C0C}">
      <dgm:prSet/>
      <dgm:spPr/>
      <dgm:t>
        <a:bodyPr/>
        <a:lstStyle/>
        <a:p>
          <a:endParaRPr lang="zh-TW" altLang="en-US"/>
        </a:p>
      </dgm:t>
    </dgm:pt>
    <dgm:pt modelId="{765FA505-CDAC-4FD5-96E7-E12BE1B5CB14}" type="sibTrans" cxnId="{06B73155-AF2E-4474-B1AF-C1F5F2477C0C}">
      <dgm:prSet/>
      <dgm:spPr/>
      <dgm:t>
        <a:bodyPr/>
        <a:lstStyle/>
        <a:p>
          <a:endParaRPr lang="zh-TW" altLang="en-US"/>
        </a:p>
      </dgm:t>
    </dgm:pt>
    <dgm:pt modelId="{A93BAA67-1FCE-4F0C-862F-6E2118C18D53}">
      <dgm:prSet phldrT="[文字]" custT="1"/>
      <dgm:spPr/>
      <dgm:t>
        <a:bodyPr/>
        <a:lstStyle/>
        <a:p>
          <a:r>
            <a:rPr lang="en-US" altLang="zh-TW" sz="36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60</a:t>
          </a:r>
          <a:r>
            <a:rPr lang="zh-TW" altLang="en-US" sz="36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日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內將</a:t>
          </a:r>
          <a:r>
            <a:rPr lang="zh-TW" altLang="en-US" sz="36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處理情形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36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書面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通知勞工</a:t>
          </a:r>
          <a:endParaRPr lang="zh-TW" altLang="en-US" sz="2000" u="none" dirty="0">
            <a:latin typeface="Noto Sans CJK TC Bold" pitchFamily="34" charset="-120"/>
            <a:ea typeface="Noto Sans CJK TC Bold" pitchFamily="34" charset="-120"/>
          </a:endParaRPr>
        </a:p>
      </dgm:t>
    </dgm:pt>
    <dgm:pt modelId="{4AA0424E-FA6E-4AA5-9B2C-ACC31C647A2D}" type="parTrans" cxnId="{A8808C72-11D1-49B8-B173-46F6CB7D514E}">
      <dgm:prSet/>
      <dgm:spPr/>
      <dgm:t>
        <a:bodyPr/>
        <a:lstStyle/>
        <a:p>
          <a:endParaRPr lang="zh-TW" altLang="en-US"/>
        </a:p>
      </dgm:t>
    </dgm:pt>
    <dgm:pt modelId="{DD749CB4-E257-497C-B7FE-1E50A696E08A}" type="sibTrans" cxnId="{A8808C72-11D1-49B8-B173-46F6CB7D514E}">
      <dgm:prSet/>
      <dgm:spPr/>
      <dgm:t>
        <a:bodyPr/>
        <a:lstStyle/>
        <a:p>
          <a:endParaRPr lang="zh-TW" altLang="en-US"/>
        </a:p>
      </dgm:t>
    </dgm:pt>
    <dgm:pt modelId="{F2C562B4-E533-4620-9895-7295AD7EACD2}">
      <dgm:prSet phldrT="[文字]" custT="1"/>
      <dgm:spPr/>
      <dgm:t>
        <a:bodyPr/>
        <a:lstStyle/>
        <a:p>
          <a:r>
            <a:rPr lang="zh-TW" alt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保密原則</a:t>
          </a:r>
          <a:endParaRPr lang="zh-TW" altLang="en-US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gm:t>
    </dgm:pt>
    <dgm:pt modelId="{EC94372E-7E8F-405F-8E21-5AE7721CD34B}" type="parTrans" cxnId="{1D8C2E3D-5240-41D8-9026-60A170DD5598}">
      <dgm:prSet/>
      <dgm:spPr/>
      <dgm:t>
        <a:bodyPr/>
        <a:lstStyle/>
        <a:p>
          <a:endParaRPr lang="zh-TW" altLang="en-US"/>
        </a:p>
      </dgm:t>
    </dgm:pt>
    <dgm:pt modelId="{CEC81C79-ED7C-4087-8F19-DC420E97E6CE}" type="sibTrans" cxnId="{1D8C2E3D-5240-41D8-9026-60A170DD5598}">
      <dgm:prSet/>
      <dgm:spPr/>
      <dgm:t>
        <a:bodyPr/>
        <a:lstStyle/>
        <a:p>
          <a:endParaRPr lang="zh-TW" altLang="en-US"/>
        </a:p>
      </dgm:t>
    </dgm:pt>
    <dgm:pt modelId="{71C7761C-97F5-47A5-9F32-B6484B207768}">
      <dgm:prSet phldrT="[文字]" custT="1"/>
      <dgm:spPr/>
      <dgm:t>
        <a:bodyPr/>
        <a:lstStyle/>
        <a:p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嚴守秘密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不得洩漏足以識別其身分之資訊</a:t>
          </a:r>
          <a:endParaRPr lang="zh-TW" altLang="en-US" sz="2000" u="none" dirty="0" smtClean="0">
            <a:latin typeface="Noto Sans CJK TC Bold" pitchFamily="34" charset="-120"/>
            <a:ea typeface="Noto Sans CJK TC Bold" pitchFamily="34" charset="-120"/>
          </a:endParaRPr>
        </a:p>
      </dgm:t>
    </dgm:pt>
    <dgm:pt modelId="{97269328-7E5B-47C5-AC09-3E12BD2C3CDE}" type="parTrans" cxnId="{D6594F19-BCE5-47D7-B4DE-A0BD8B477EA3}">
      <dgm:prSet/>
      <dgm:spPr/>
      <dgm:t>
        <a:bodyPr/>
        <a:lstStyle/>
        <a:p>
          <a:endParaRPr lang="zh-TW" altLang="en-US"/>
        </a:p>
      </dgm:t>
    </dgm:pt>
    <dgm:pt modelId="{7482136A-16F3-4D55-8803-D8D9B00C33F5}" type="sibTrans" cxnId="{D6594F19-BCE5-47D7-B4DE-A0BD8B477EA3}">
      <dgm:prSet/>
      <dgm:spPr/>
      <dgm:t>
        <a:bodyPr/>
        <a:lstStyle/>
        <a:p>
          <a:endParaRPr lang="zh-TW" altLang="en-US"/>
        </a:p>
      </dgm:t>
    </dgm:pt>
    <dgm:pt modelId="{AECA1768-A094-4A6F-BE64-7026271C9FC5}">
      <dgm:prSet phldrT="[文字]" custT="1"/>
      <dgm:spPr/>
      <dgm:t>
        <a:bodyPr/>
        <a:lstStyle/>
        <a:p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洩密者：</a:t>
          </a:r>
          <a:r>
            <a:rPr lang="zh-TW" altLang="zh-TW" sz="24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刑事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4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行政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及</a:t>
          </a:r>
          <a:r>
            <a:rPr lang="zh-TW" altLang="zh-TW" sz="24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損害賠償責任</a:t>
          </a:r>
          <a:endParaRPr lang="zh-TW" altLang="en-US" sz="2000" b="1" u="none" dirty="0" smtClean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gm:t>
    </dgm:pt>
    <dgm:pt modelId="{FF606FBE-E2C5-4219-ACA1-F861A641BA2D}" type="parTrans" cxnId="{CF338793-9740-4864-A391-20F428880764}">
      <dgm:prSet/>
      <dgm:spPr/>
      <dgm:t>
        <a:bodyPr/>
        <a:lstStyle/>
        <a:p>
          <a:endParaRPr lang="zh-TW" altLang="en-US"/>
        </a:p>
      </dgm:t>
    </dgm:pt>
    <dgm:pt modelId="{7387ED28-E5AF-4962-976D-D489596334FE}" type="sibTrans" cxnId="{CF338793-9740-4864-A391-20F428880764}">
      <dgm:prSet/>
      <dgm:spPr/>
      <dgm:t>
        <a:bodyPr/>
        <a:lstStyle/>
        <a:p>
          <a:endParaRPr lang="zh-TW" altLang="en-US"/>
        </a:p>
      </dgm:t>
    </dgm:pt>
    <dgm:pt modelId="{ED988DB4-FCDC-4579-970D-B01647A320AF}" type="pres">
      <dgm:prSet presAssocID="{502DB521-009E-4F09-8D09-D6CFF427138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FE1BFA7-09FC-46EC-9021-EAF3E00FB1E9}" type="pres">
      <dgm:prSet presAssocID="{1696F68D-6438-4813-844B-6CB1246491D9}" presName="linNode" presStyleCnt="0"/>
      <dgm:spPr/>
    </dgm:pt>
    <dgm:pt modelId="{D7D842A4-054E-4C75-910C-62F7813FB2B9}" type="pres">
      <dgm:prSet presAssocID="{1696F68D-6438-4813-844B-6CB1246491D9}" presName="parentText" presStyleLbl="node1" presStyleIdx="0" presStyleCnt="3" custScaleX="6988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984723-1BC8-43D8-B9F1-7064E110ED28}" type="pres">
      <dgm:prSet presAssocID="{1696F68D-6438-4813-844B-6CB1246491D9}" presName="descendantText" presStyleLbl="alignAccFollowNode1" presStyleIdx="0" presStyleCnt="3" custScaleX="1117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033E4B-E973-42A8-A286-61F53B1A663F}" type="pres">
      <dgm:prSet presAssocID="{5C79DB87-34F1-4600-9DD1-CE652449CAD4}" presName="sp" presStyleCnt="0"/>
      <dgm:spPr/>
    </dgm:pt>
    <dgm:pt modelId="{3CDB9BFC-2D16-4947-A48C-38E8FA5DA04B}" type="pres">
      <dgm:prSet presAssocID="{A0D97BED-683A-46A9-A324-A62585D28473}" presName="linNode" presStyleCnt="0"/>
      <dgm:spPr/>
    </dgm:pt>
    <dgm:pt modelId="{8BA14053-E0B6-4E63-8A52-5E72BF5E90C8}" type="pres">
      <dgm:prSet presAssocID="{A0D97BED-683A-46A9-A324-A62585D28473}" presName="parentText" presStyleLbl="node1" presStyleIdx="1" presStyleCnt="3" custScaleX="6988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2CFB595-8D70-4031-A027-5DCE1CF73571}" type="pres">
      <dgm:prSet presAssocID="{A0D97BED-683A-46A9-A324-A62585D28473}" presName="descendantText" presStyleLbl="alignAccFollowNode1" presStyleIdx="1" presStyleCnt="3" custScaleX="1157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D71181-903B-4469-A8E0-F60C38E9626A}" type="pres">
      <dgm:prSet presAssocID="{765FA505-CDAC-4FD5-96E7-E12BE1B5CB14}" presName="sp" presStyleCnt="0"/>
      <dgm:spPr/>
    </dgm:pt>
    <dgm:pt modelId="{3F72561D-718D-49D4-B86B-943459AA0BCE}" type="pres">
      <dgm:prSet presAssocID="{F2C562B4-E533-4620-9895-7295AD7EACD2}" presName="linNode" presStyleCnt="0"/>
      <dgm:spPr/>
    </dgm:pt>
    <dgm:pt modelId="{584FED77-A55C-4860-AB2F-07287E12E03F}" type="pres">
      <dgm:prSet presAssocID="{F2C562B4-E533-4620-9895-7295AD7EACD2}" presName="parentText" presStyleLbl="node1" presStyleIdx="2" presStyleCnt="3" custScaleX="6988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B92BEF-6AEF-46FC-987C-0D147F65BF60}" type="pres">
      <dgm:prSet presAssocID="{F2C562B4-E533-4620-9895-7295AD7EACD2}" presName="descendantText" presStyleLbl="alignAccFollowNode1" presStyleIdx="2" presStyleCnt="3" custScaleX="1117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6C1F6C7-939B-4ED4-9B56-3F53D401D320}" type="presOf" srcId="{A0D97BED-683A-46A9-A324-A62585D28473}" destId="{8BA14053-E0B6-4E63-8A52-5E72BF5E90C8}" srcOrd="0" destOrd="0" presId="urn:microsoft.com/office/officeart/2005/8/layout/vList5"/>
    <dgm:cxn modelId="{18D197E6-8B2E-43A5-906A-6F5C78D1DFBD}" srcId="{502DB521-009E-4F09-8D09-D6CFF427138F}" destId="{1696F68D-6438-4813-844B-6CB1246491D9}" srcOrd="0" destOrd="0" parTransId="{D2E5F959-8FDB-4BCE-9779-901B727624F9}" sibTransId="{5C79DB87-34F1-4600-9DD1-CE652449CAD4}"/>
    <dgm:cxn modelId="{F61158F1-90CD-44B3-9B9E-3E45D1EB898E}" type="presOf" srcId="{1696F68D-6438-4813-844B-6CB1246491D9}" destId="{D7D842A4-054E-4C75-910C-62F7813FB2B9}" srcOrd="0" destOrd="0" presId="urn:microsoft.com/office/officeart/2005/8/layout/vList5"/>
    <dgm:cxn modelId="{CF338793-9740-4864-A391-20F428880764}" srcId="{F2C562B4-E533-4620-9895-7295AD7EACD2}" destId="{AECA1768-A094-4A6F-BE64-7026271C9FC5}" srcOrd="1" destOrd="0" parTransId="{FF606FBE-E2C5-4219-ACA1-F861A641BA2D}" sibTransId="{7387ED28-E5AF-4962-976D-D489596334FE}"/>
    <dgm:cxn modelId="{9DE2F885-7C5A-4F5A-BDF6-F94D53EFAC90}" type="presOf" srcId="{AECA1768-A094-4A6F-BE64-7026271C9FC5}" destId="{55B92BEF-6AEF-46FC-987C-0D147F65BF60}" srcOrd="0" destOrd="1" presId="urn:microsoft.com/office/officeart/2005/8/layout/vList5"/>
    <dgm:cxn modelId="{D6594F19-BCE5-47D7-B4DE-A0BD8B477EA3}" srcId="{F2C562B4-E533-4620-9895-7295AD7EACD2}" destId="{71C7761C-97F5-47A5-9F32-B6484B207768}" srcOrd="0" destOrd="0" parTransId="{97269328-7E5B-47C5-AC09-3E12BD2C3CDE}" sibTransId="{7482136A-16F3-4D55-8803-D8D9B00C33F5}"/>
    <dgm:cxn modelId="{D2863AA5-29A6-4D5F-8BFA-D04F613B6303}" type="presOf" srcId="{71C7761C-97F5-47A5-9F32-B6484B207768}" destId="{55B92BEF-6AEF-46FC-987C-0D147F65BF60}" srcOrd="0" destOrd="0" presId="urn:microsoft.com/office/officeart/2005/8/layout/vList5"/>
    <dgm:cxn modelId="{0F299B20-C93E-4F72-9922-CE43FD35EAD6}" type="presOf" srcId="{6C14C5A8-CC90-488C-ACDF-DA3BDD8F32BE}" destId="{FA984723-1BC8-43D8-B9F1-7064E110ED28}" srcOrd="0" destOrd="0" presId="urn:microsoft.com/office/officeart/2005/8/layout/vList5"/>
    <dgm:cxn modelId="{06B73155-AF2E-4474-B1AF-C1F5F2477C0C}" srcId="{502DB521-009E-4F09-8D09-D6CFF427138F}" destId="{A0D97BED-683A-46A9-A324-A62585D28473}" srcOrd="1" destOrd="0" parTransId="{03ADE826-DE4C-4901-904B-498E443504D5}" sibTransId="{765FA505-CDAC-4FD5-96E7-E12BE1B5CB14}"/>
    <dgm:cxn modelId="{A8808C72-11D1-49B8-B173-46F6CB7D514E}" srcId="{A0D97BED-683A-46A9-A324-A62585D28473}" destId="{A93BAA67-1FCE-4F0C-862F-6E2118C18D53}" srcOrd="0" destOrd="0" parTransId="{4AA0424E-FA6E-4AA5-9B2C-ACC31C647A2D}" sibTransId="{DD749CB4-E257-497C-B7FE-1E50A696E08A}"/>
    <dgm:cxn modelId="{B54AE05A-A2A2-42E8-BEA5-B1F8D41445E1}" type="presOf" srcId="{502DB521-009E-4F09-8D09-D6CFF427138F}" destId="{ED988DB4-FCDC-4579-970D-B01647A320AF}" srcOrd="0" destOrd="0" presId="urn:microsoft.com/office/officeart/2005/8/layout/vList5"/>
    <dgm:cxn modelId="{1D8C2E3D-5240-41D8-9026-60A170DD5598}" srcId="{502DB521-009E-4F09-8D09-D6CFF427138F}" destId="{F2C562B4-E533-4620-9895-7295AD7EACD2}" srcOrd="2" destOrd="0" parTransId="{EC94372E-7E8F-405F-8E21-5AE7721CD34B}" sibTransId="{CEC81C79-ED7C-4087-8F19-DC420E97E6CE}"/>
    <dgm:cxn modelId="{E2352FE1-CA8B-4BDC-B108-2A69E491F991}" type="presOf" srcId="{A93BAA67-1FCE-4F0C-862F-6E2118C18D53}" destId="{42CFB595-8D70-4031-A027-5DCE1CF73571}" srcOrd="0" destOrd="0" presId="urn:microsoft.com/office/officeart/2005/8/layout/vList5"/>
    <dgm:cxn modelId="{FE2B4694-144C-41BF-BFC7-9FFF02A3F009}" type="presOf" srcId="{F2C562B4-E533-4620-9895-7295AD7EACD2}" destId="{584FED77-A55C-4860-AB2F-07287E12E03F}" srcOrd="0" destOrd="0" presId="urn:microsoft.com/office/officeart/2005/8/layout/vList5"/>
    <dgm:cxn modelId="{C8D1DF5B-ECFA-4F33-BEB5-1DF3D80303E9}" srcId="{1696F68D-6438-4813-844B-6CB1246491D9}" destId="{6C14C5A8-CC90-488C-ACDF-DA3BDD8F32BE}" srcOrd="0" destOrd="0" parTransId="{9CCD5373-7E91-4E7A-9E84-E0DB1B371647}" sibTransId="{C8D5A276-FF72-4495-B7B0-EABC09D7187A}"/>
    <dgm:cxn modelId="{778D958D-14A4-4DEA-A67B-9E8634EC19BC}" type="presParOf" srcId="{ED988DB4-FCDC-4579-970D-B01647A320AF}" destId="{2FE1BFA7-09FC-46EC-9021-EAF3E00FB1E9}" srcOrd="0" destOrd="0" presId="urn:microsoft.com/office/officeart/2005/8/layout/vList5"/>
    <dgm:cxn modelId="{516C5A25-25F3-4AEC-B81E-82E7F15092D9}" type="presParOf" srcId="{2FE1BFA7-09FC-46EC-9021-EAF3E00FB1E9}" destId="{D7D842A4-054E-4C75-910C-62F7813FB2B9}" srcOrd="0" destOrd="0" presId="urn:microsoft.com/office/officeart/2005/8/layout/vList5"/>
    <dgm:cxn modelId="{6D8C6DC9-EA4F-4B6D-84D8-ADA57D3EA0AD}" type="presParOf" srcId="{2FE1BFA7-09FC-46EC-9021-EAF3E00FB1E9}" destId="{FA984723-1BC8-43D8-B9F1-7064E110ED28}" srcOrd="1" destOrd="0" presId="urn:microsoft.com/office/officeart/2005/8/layout/vList5"/>
    <dgm:cxn modelId="{05A5F879-97CC-4952-A4CE-83475F70419B}" type="presParOf" srcId="{ED988DB4-FCDC-4579-970D-B01647A320AF}" destId="{50033E4B-E973-42A8-A286-61F53B1A663F}" srcOrd="1" destOrd="0" presId="urn:microsoft.com/office/officeart/2005/8/layout/vList5"/>
    <dgm:cxn modelId="{21AB8FF3-BFFE-48FE-9376-159B352F91BD}" type="presParOf" srcId="{ED988DB4-FCDC-4579-970D-B01647A320AF}" destId="{3CDB9BFC-2D16-4947-A48C-38E8FA5DA04B}" srcOrd="2" destOrd="0" presId="urn:microsoft.com/office/officeart/2005/8/layout/vList5"/>
    <dgm:cxn modelId="{941562EF-6616-492E-A129-9922DAC7D3F2}" type="presParOf" srcId="{3CDB9BFC-2D16-4947-A48C-38E8FA5DA04B}" destId="{8BA14053-E0B6-4E63-8A52-5E72BF5E90C8}" srcOrd="0" destOrd="0" presId="urn:microsoft.com/office/officeart/2005/8/layout/vList5"/>
    <dgm:cxn modelId="{28224532-F446-445D-80F8-5CF81E6F5261}" type="presParOf" srcId="{3CDB9BFC-2D16-4947-A48C-38E8FA5DA04B}" destId="{42CFB595-8D70-4031-A027-5DCE1CF73571}" srcOrd="1" destOrd="0" presId="urn:microsoft.com/office/officeart/2005/8/layout/vList5"/>
    <dgm:cxn modelId="{7BE32610-1CD4-443B-8700-E7DD2655BF1E}" type="presParOf" srcId="{ED988DB4-FCDC-4579-970D-B01647A320AF}" destId="{7CD71181-903B-4469-A8E0-F60C38E9626A}" srcOrd="3" destOrd="0" presId="urn:microsoft.com/office/officeart/2005/8/layout/vList5"/>
    <dgm:cxn modelId="{54A5A6E7-CCDD-4830-856C-C817BD0B6977}" type="presParOf" srcId="{ED988DB4-FCDC-4579-970D-B01647A320AF}" destId="{3F72561D-718D-49D4-B86B-943459AA0BCE}" srcOrd="4" destOrd="0" presId="urn:microsoft.com/office/officeart/2005/8/layout/vList5"/>
    <dgm:cxn modelId="{F78A7EA8-FA58-4C16-A866-F1BF3B93D513}" type="presParOf" srcId="{3F72561D-718D-49D4-B86B-943459AA0BCE}" destId="{584FED77-A55C-4860-AB2F-07287E12E03F}" srcOrd="0" destOrd="0" presId="urn:microsoft.com/office/officeart/2005/8/layout/vList5"/>
    <dgm:cxn modelId="{D7C627DF-D450-4131-9A00-43AE2CF136E1}" type="presParOf" srcId="{3F72561D-718D-49D4-B86B-943459AA0BCE}" destId="{55B92BEF-6AEF-46FC-987C-0D147F65BF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984723-1BC8-43D8-B9F1-7064E110ED28}">
      <dsp:nvSpPr>
        <dsp:cNvPr id="0" name=""/>
        <dsp:cNvSpPr/>
      </dsp:nvSpPr>
      <dsp:spPr>
        <a:xfrm rot="5400000">
          <a:off x="4702176" y="-2313487"/>
          <a:ext cx="1280954" cy="62330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zh-TW" sz="2000" b="0" u="none" kern="1200" dirty="0" smtClean="0">
              <a:latin typeface="Noto Sans CJK TC Bold" pitchFamily="34" charset="-120"/>
              <a:ea typeface="Noto Sans CJK TC Bold" pitchFamily="34" charset="-120"/>
            </a:rPr>
            <a:t>解僱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降調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減薪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損害其依法令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契約或習慣上所應享有之權益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其他不利之處分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32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無效</a:t>
          </a:r>
          <a:endParaRPr lang="zh-TW" altLang="en-US" sz="2000" u="none" kern="1200" dirty="0">
            <a:solidFill>
              <a:srgbClr val="C00000"/>
            </a:solidFill>
            <a:latin typeface="Noto Sans CJK TC Bold" pitchFamily="34" charset="-120"/>
            <a:ea typeface="Noto Sans CJK TC Bold" pitchFamily="34" charset="-120"/>
          </a:endParaRPr>
        </a:p>
      </dsp:txBody>
      <dsp:txXfrm rot="-5400000">
        <a:off x="2226144" y="225076"/>
        <a:ext cx="6170489" cy="1155892"/>
      </dsp:txXfrm>
    </dsp:sp>
    <dsp:sp modelId="{D7D842A4-054E-4C75-910C-62F7813FB2B9}">
      <dsp:nvSpPr>
        <dsp:cNvPr id="0" name=""/>
        <dsp:cNvSpPr/>
      </dsp:nvSpPr>
      <dsp:spPr>
        <a:xfrm>
          <a:off x="34208" y="2426"/>
          <a:ext cx="2191935" cy="1601193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ts val="2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雇主不得因勞工申訴而有</a:t>
          </a:r>
          <a:r>
            <a:rPr lang="zh-TW" altLang="zh-TW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不利處分</a:t>
          </a:r>
          <a:endParaRPr lang="zh-TW" altLang="en-US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sp:txBody>
      <dsp:txXfrm>
        <a:off x="112372" y="80590"/>
        <a:ext cx="2035607" cy="1444865"/>
      </dsp:txXfrm>
    </dsp:sp>
    <dsp:sp modelId="{42CFB595-8D70-4031-A027-5DCE1CF73571}">
      <dsp:nvSpPr>
        <dsp:cNvPr id="0" name=""/>
        <dsp:cNvSpPr/>
      </dsp:nvSpPr>
      <dsp:spPr>
        <a:xfrm rot="5400000">
          <a:off x="4811974" y="-742031"/>
          <a:ext cx="1280954" cy="64526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36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60</a:t>
          </a:r>
          <a:r>
            <a:rPr lang="zh-TW" altLang="en-US" sz="36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日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內將</a:t>
          </a:r>
          <a:r>
            <a:rPr lang="zh-TW" altLang="en-US" sz="36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處理情形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36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書面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通知勞工</a:t>
          </a:r>
          <a:endParaRPr lang="zh-TW" altLang="en-US" sz="2000" u="none" kern="1200" dirty="0">
            <a:latin typeface="Noto Sans CJK TC Bold" pitchFamily="34" charset="-120"/>
            <a:ea typeface="Noto Sans CJK TC Bold" pitchFamily="34" charset="-120"/>
          </a:endParaRPr>
        </a:p>
      </dsp:txBody>
      <dsp:txXfrm rot="-5400000">
        <a:off x="2226145" y="1906329"/>
        <a:ext cx="6390083" cy="1155892"/>
      </dsp:txXfrm>
    </dsp:sp>
    <dsp:sp modelId="{8BA14053-E0B6-4E63-8A52-5E72BF5E90C8}">
      <dsp:nvSpPr>
        <dsp:cNvPr id="0" name=""/>
        <dsp:cNvSpPr/>
      </dsp:nvSpPr>
      <dsp:spPr>
        <a:xfrm>
          <a:off x="34208" y="1683679"/>
          <a:ext cx="2191935" cy="1601193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ts val="2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Noto Sans CJK TC Bold" pitchFamily="34" charset="-120"/>
              <a:ea typeface="Noto Sans CJK TC Bold" pitchFamily="34" charset="-120"/>
            </a:rPr>
            <a:t>主管機關</a:t>
          </a:r>
          <a:endParaRPr lang="en-US" altLang="zh-TW" sz="2800" kern="1200" dirty="0" smtClean="0">
            <a:latin typeface="Noto Sans CJK TC Bold" pitchFamily="34" charset="-120"/>
            <a:ea typeface="Noto Sans CJK TC Bold" pitchFamily="34" charset="-120"/>
          </a:endParaRPr>
        </a:p>
        <a:p>
          <a:pPr lvl="0" algn="ctr" defTabSz="1244600">
            <a:lnSpc>
              <a:spcPts val="2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處理時間</a:t>
          </a:r>
          <a:endParaRPr lang="zh-TW" altLang="en-US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sp:txBody>
      <dsp:txXfrm>
        <a:off x="112372" y="1761843"/>
        <a:ext cx="2035607" cy="1444865"/>
      </dsp:txXfrm>
    </dsp:sp>
    <dsp:sp modelId="{55B92BEF-6AEF-46FC-987C-0D147F65BF60}">
      <dsp:nvSpPr>
        <dsp:cNvPr id="0" name=""/>
        <dsp:cNvSpPr/>
      </dsp:nvSpPr>
      <dsp:spPr>
        <a:xfrm rot="5400000">
          <a:off x="4702176" y="1049019"/>
          <a:ext cx="1280954" cy="62330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嚴守秘密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2000" u="none" kern="1200" dirty="0" smtClean="0">
              <a:latin typeface="Noto Sans CJK TC Bold" pitchFamily="34" charset="-120"/>
              <a:ea typeface="Noto Sans CJK TC Bold" pitchFamily="34" charset="-120"/>
            </a:rPr>
            <a:t>不得洩漏足以識別其身分之資訊</a:t>
          </a:r>
          <a:endParaRPr lang="zh-TW" altLang="en-US" sz="2000" u="none" kern="1200" dirty="0" smtClean="0">
            <a:latin typeface="Noto Sans CJK TC Bold" pitchFamily="34" charset="-120"/>
            <a:ea typeface="Noto Sans CJK TC Bold" pitchFamily="34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洩密者：</a:t>
          </a:r>
          <a:r>
            <a:rPr lang="zh-TW" altLang="zh-TW" sz="24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刑事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4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行政</a:t>
          </a:r>
          <a:r>
            <a:rPr lang="zh-TW" altLang="en-US" sz="2000" u="none" kern="1200" dirty="0" smtClean="0">
              <a:latin typeface="Noto Sans CJK TC Bold" pitchFamily="34" charset="-120"/>
              <a:ea typeface="Noto Sans CJK TC Bold" pitchFamily="34" charset="-120"/>
            </a:rPr>
            <a:t>及</a:t>
          </a:r>
          <a:r>
            <a:rPr lang="zh-TW" altLang="zh-TW" sz="2400" b="1" u="none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損害賠償責任</a:t>
          </a:r>
          <a:endParaRPr lang="zh-TW" altLang="en-US" sz="2000" b="1" u="none" kern="1200" dirty="0" smtClean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sp:txBody>
      <dsp:txXfrm rot="-5400000">
        <a:off x="2226144" y="3587583"/>
        <a:ext cx="6170489" cy="1155892"/>
      </dsp:txXfrm>
    </dsp:sp>
    <dsp:sp modelId="{584FED77-A55C-4860-AB2F-07287E12E03F}">
      <dsp:nvSpPr>
        <dsp:cNvPr id="0" name=""/>
        <dsp:cNvSpPr/>
      </dsp:nvSpPr>
      <dsp:spPr>
        <a:xfrm>
          <a:off x="34208" y="3364932"/>
          <a:ext cx="2191935" cy="1601193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保密原則</a:t>
          </a:r>
          <a:endParaRPr lang="zh-TW" altLang="en-US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sp:txBody>
      <dsp:txXfrm>
        <a:off x="112372" y="3443096"/>
        <a:ext cx="2035607" cy="14448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247" cy="496732"/>
          </a:xfrm>
          <a:prstGeom prst="rect">
            <a:avLst/>
          </a:prstGeom>
        </p:spPr>
        <p:txBody>
          <a:bodyPr vert="horz" lIns="92089" tIns="46045" rIns="92089" bIns="46045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826" y="0"/>
            <a:ext cx="2946246" cy="496732"/>
          </a:xfrm>
          <a:prstGeom prst="rect">
            <a:avLst/>
          </a:prstGeom>
        </p:spPr>
        <p:txBody>
          <a:bodyPr vert="horz" lIns="92089" tIns="46045" rIns="92089" bIns="46045" rtlCol="0"/>
          <a:lstStyle>
            <a:lvl1pPr algn="r">
              <a:defRPr sz="1200"/>
            </a:lvl1pPr>
          </a:lstStyle>
          <a:p>
            <a:pPr>
              <a:defRPr/>
            </a:pPr>
            <a:fld id="{1920D8E8-D32E-48B1-A166-D12E9F46382F}" type="datetimeFigureOut">
              <a:rPr lang="zh-TW" altLang="en-US"/>
              <a:pPr>
                <a:defRPr/>
              </a:pPr>
              <a:t>2016/12/15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946247" cy="496731"/>
          </a:xfrm>
          <a:prstGeom prst="rect">
            <a:avLst/>
          </a:prstGeom>
        </p:spPr>
        <p:txBody>
          <a:bodyPr vert="horz" lIns="92089" tIns="46045" rIns="92089" bIns="4604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826" y="9428310"/>
            <a:ext cx="2946246" cy="496731"/>
          </a:xfrm>
          <a:prstGeom prst="rect">
            <a:avLst/>
          </a:prstGeom>
        </p:spPr>
        <p:txBody>
          <a:bodyPr vert="horz" lIns="92089" tIns="46045" rIns="92089" bIns="46045" rtlCol="0" anchor="b"/>
          <a:lstStyle>
            <a:lvl1pPr algn="r">
              <a:defRPr sz="1200"/>
            </a:lvl1pPr>
          </a:lstStyle>
          <a:p>
            <a:pPr>
              <a:defRPr/>
            </a:pPr>
            <a:fld id="{D604D021-CC10-4236-9A24-050F1D05AF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46938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247" cy="496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9" tIns="46045" rIns="92089" bIns="46045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826" y="0"/>
            <a:ext cx="2946246" cy="496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9" tIns="46045" rIns="92089" bIns="46045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11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288" y="4714954"/>
            <a:ext cx="5439101" cy="446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9" tIns="46045" rIns="92089" bIns="460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2211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310"/>
            <a:ext cx="2946247" cy="496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9" tIns="46045" rIns="92089" bIns="46045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211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826" y="9428310"/>
            <a:ext cx="2946246" cy="496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9" tIns="46045" rIns="92089" bIns="46045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2D1712A7-D94D-4DE6-AA03-E63956B2F3D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486968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 useBgFill="1">
        <p:nvSpPr>
          <p:cNvPr id="5" name="圓角矩形 4"/>
          <p:cNvSpPr/>
          <p:nvPr/>
        </p:nvSpPr>
        <p:spPr>
          <a:xfrm>
            <a:off x="65089" y="69852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63500" y="1449390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63500" y="1397001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3500" y="2976564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9B9BFEE-FFE5-44CA-B2D1-F40CFFE2BC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>
          <a:xfrm>
            <a:off x="8686800" y="6400800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buFont typeface="Wingdings" pitchFamily="2" charset="2"/>
              <a:buNone/>
              <a:defRPr/>
            </a:pPr>
            <a:fld id="{8D59D886-4AD8-42D5-9ADC-D222D5C24ABE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 useBgFill="1">
        <p:nvSpPr>
          <p:cNvPr id="5" name="圓角矩形 4"/>
          <p:cNvSpPr/>
          <p:nvPr/>
        </p:nvSpPr>
        <p:spPr>
          <a:xfrm>
            <a:off x="65313" y="69756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 flipV="1">
            <a:off x="69851" y="2376490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69851" y="2341565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8263" y="2468564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1"/>
            <a:ext cx="7772400" cy="1362074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9"/>
            <a:ext cx="7772400" cy="133826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86800" y="6400800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buFont typeface="Wingdings" pitchFamily="2" charset="2"/>
              <a:buNone/>
              <a:defRPr/>
            </a:pPr>
            <a:fld id="{F489B2B0-9631-48D3-8012-D4655F12B398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‹#›</a:t>
            </a:fld>
            <a:endParaRPr lang="en-US" altLang="zh-TW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Font typeface="Wingdings" pitchFamily="2" charset="2"/>
              <a:buNone/>
              <a:defRPr/>
            </a:pPr>
            <a:fld id="{B9358DCA-C078-4CA4-865D-F4F161626960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buFont typeface="Wingdings" pitchFamily="2" charset="2"/>
              <a:buNone/>
              <a:defRPr/>
            </a:pPr>
            <a:fld id="{3190B2D9-E6A5-4BD1-94B7-1CA097320F01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F91BD-86FF-4466-9719-B9E3332EBBC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2733A-3CDE-4319-9B43-D631A9E5AB8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 useBgFill="1">
        <p:nvSpPr>
          <p:cNvPr id="6" name="圓角矩形 5"/>
          <p:cNvSpPr/>
          <p:nvPr/>
        </p:nvSpPr>
        <p:spPr>
          <a:xfrm>
            <a:off x="63500" y="69852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BBFE0-7DF2-4391-B12E-B76E20079D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V="1">
            <a:off x="68264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6" name="矩形 5"/>
          <p:cNvSpPr/>
          <p:nvPr/>
        </p:nvSpPr>
        <p:spPr>
          <a:xfrm>
            <a:off x="68264" y="4649789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68264" y="4773614"/>
            <a:ext cx="9007475" cy="47626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6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9" y="66674"/>
            <a:ext cx="9001873" cy="4581526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050" y="6208714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B301A-72B5-4990-AD82-CE9DE295A0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0AC82-ECD9-4855-9230-51BA80B1BD0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1168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1"/>
            <a:ext cx="55626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BC7D7-4486-4499-BC60-8AB11A5F02A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74675" y="304801"/>
            <a:ext cx="8001000" cy="1216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4477C-E30B-4750-A122-5BFE36C7824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566739" y="304800"/>
            <a:ext cx="8008937" cy="5715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F880B-29B9-48C9-BB7A-61541720E2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3500" y="69852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1028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914400" y="274637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9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49"/>
            <a:ext cx="2476500" cy="476251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686800" y="64008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Wingdings" pitchFamily="2" charset="2"/>
              <a:buNone/>
              <a:defRPr/>
            </a:pPr>
            <a:fld id="{56D9E5B2-5358-47FD-B5C9-134E8DD15E52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‹#›</a:t>
            </a:fld>
            <a:endParaRPr lang="en-US" altLang="zh-TW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5" r:id="rId1"/>
    <p:sldLayoutId id="2147484066" r:id="rId2"/>
    <p:sldLayoutId id="2147484076" r:id="rId3"/>
    <p:sldLayoutId id="2147484067" r:id="rId4"/>
    <p:sldLayoutId id="2147484068" r:id="rId5"/>
    <p:sldLayoutId id="2147484069" r:id="rId6"/>
    <p:sldLayoutId id="2147484070" r:id="rId7"/>
    <p:sldLayoutId id="2147484077" r:id="rId8"/>
    <p:sldLayoutId id="2147484078" r:id="rId9"/>
    <p:sldLayoutId id="2147484071" r:id="rId10"/>
    <p:sldLayoutId id="2147484072" r:id="rId11"/>
    <p:sldLayoutId id="2147484073" r:id="rId12"/>
    <p:sldLayoutId id="2147484074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ea typeface="微軟正黑體" pitchFamily="34" charset="-12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ppt.cc/eXLZy" TargetMode="Externa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3608" y="3861048"/>
            <a:ext cx="7047557" cy="1152128"/>
          </a:xfrm>
        </p:spPr>
        <p:txBody>
          <a:bodyPr/>
          <a:lstStyle/>
          <a:p>
            <a:pPr eaLnBrk="1" hangingPunct="1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高雄市政府勞工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局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勞動條件科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楊佩樺</a:t>
            </a:r>
            <a:endParaRPr lang="zh-TW" altLang="en-US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1484314"/>
            <a:ext cx="8435975" cy="1470025"/>
          </a:xfrm>
        </p:spPr>
        <p:txBody>
          <a:bodyPr/>
          <a:lstStyle/>
          <a:p>
            <a:pPr eaLnBrk="1" hangingPunct="1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勞動基準法修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法宣導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8D59D886-4AD8-42D5-9ADC-D222D5C24ABE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2</a:t>
            </a:fld>
            <a:endParaRPr lang="en-US" altLang="zh-TW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436563" y="404813"/>
            <a:ext cx="8707437" cy="583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54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8D59D886-4AD8-42D5-9ADC-D222D5C24ABE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3</a:t>
            </a:fld>
            <a:endParaRPr lang="en-US" altLang="zh-TW" dirty="0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330200" y="332656"/>
            <a:ext cx="8356600" cy="599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581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8D59D886-4AD8-42D5-9ADC-D222D5C24ABE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4</a:t>
            </a:fld>
            <a:endParaRPr lang="en-US" altLang="zh-TW" dirty="0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862013" y="404813"/>
            <a:ext cx="8281987" cy="599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52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855734"/>
          </a:xfrm>
        </p:spPr>
        <p:txBody>
          <a:bodyPr/>
          <a:lstStyle/>
          <a:p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23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條 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–(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工資清冊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)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5" name="內容版面配置區 3"/>
          <p:cNvSpPr>
            <a:spLocks noGrp="1"/>
          </p:cNvSpPr>
          <p:nvPr>
            <p:ph sz="half" idx="1"/>
          </p:nvPr>
        </p:nvSpPr>
        <p:spPr>
          <a:xfrm>
            <a:off x="317376" y="3684166"/>
            <a:ext cx="4038600" cy="2913187"/>
          </a:xfrm>
        </p:spPr>
        <p:txBody>
          <a:bodyPr>
            <a:normAutofit fontScale="25000" lnSpcReduction="20000"/>
          </a:bodyPr>
          <a:lstStyle/>
          <a:p>
            <a:pPr marL="0" indent="0" eaLnBrk="0" fontAlgn="ctr" hangingPunct="0">
              <a:lnSpc>
                <a:spcPct val="120000"/>
              </a:lnSpc>
              <a:buNone/>
            </a:pPr>
            <a:r>
              <a:rPr lang="zh-TW" altLang="zh-TW" sz="8000" dirty="0" smtClean="0">
                <a:latin typeface="Noto Sans Mono CJK TC Bold" pitchFamily="34" charset="-120"/>
                <a:ea typeface="Noto Sans Mono CJK TC Bold" pitchFamily="34" charset="-120"/>
                <a:cs typeface="Arial" pitchFamily="34" charset="0"/>
              </a:rPr>
              <a:t>工資之給付，除當事人有特別約定或按月預付者外，每月至少定期發給二次；按件計酬者亦同。</a:t>
            </a:r>
            <a:endParaRPr lang="en-US" altLang="zh-TW" sz="8000" dirty="0" smtClean="0">
              <a:latin typeface="Noto Sans Mono CJK TC Bold" pitchFamily="34" charset="-120"/>
              <a:ea typeface="Noto Sans Mono CJK TC Bold" pitchFamily="34" charset="-120"/>
              <a:cs typeface="Arial" pitchFamily="34" charset="0"/>
            </a:endParaRPr>
          </a:p>
          <a:p>
            <a:pPr eaLnBrk="0" fontAlgn="ctr" hangingPunct="0">
              <a:lnSpc>
                <a:spcPct val="120000"/>
              </a:lnSpc>
            </a:pPr>
            <a:endParaRPr lang="en-US" altLang="zh-TW" dirty="0" smtClean="0">
              <a:latin typeface="Noto Sans Mono CJK TC Bold" pitchFamily="34" charset="-120"/>
              <a:ea typeface="Noto Sans Mono CJK TC Bold" pitchFamily="34" charset="-12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TW" altLang="zh-TW" sz="8000" dirty="0" smtClean="0">
                <a:latin typeface="Noto Sans Mono CJK TC Bold" pitchFamily="34" charset="-120"/>
                <a:ea typeface="Noto Sans Mono CJK TC Bold" pitchFamily="34" charset="-120"/>
                <a:cs typeface="Arial" pitchFamily="34" charset="0"/>
              </a:rPr>
              <a:t>雇主應</a:t>
            </a:r>
            <a:r>
              <a:rPr lang="zh-TW" altLang="zh-TW" sz="8000" dirty="0" smtClean="0">
                <a:solidFill>
                  <a:srgbClr val="C00000"/>
                </a:solidFill>
                <a:latin typeface="Noto Sans Mono CJK TC Bold" pitchFamily="34" charset="-120"/>
                <a:ea typeface="Noto Sans Mono CJK TC Bold" pitchFamily="34" charset="-120"/>
                <a:cs typeface="Arial" pitchFamily="34" charset="0"/>
              </a:rPr>
              <a:t>置備</a:t>
            </a:r>
            <a:r>
              <a:rPr lang="zh-TW" altLang="zh-TW" sz="8000" dirty="0" smtClean="0">
                <a:latin typeface="Noto Sans Mono CJK TC Bold" pitchFamily="34" charset="-120"/>
                <a:ea typeface="Noto Sans Mono CJK TC Bold" pitchFamily="34" charset="-120"/>
                <a:cs typeface="Arial" pitchFamily="34" charset="0"/>
              </a:rPr>
              <a:t>勞工工資清冊，將發放工資、工資計算項目、工資總額等事項記入。工資清冊應保存五年。</a:t>
            </a:r>
            <a:endParaRPr lang="en-US" altLang="zh-TW" sz="8000" dirty="0" smtClean="0">
              <a:latin typeface="Noto Sans Mono CJK TC Bold" pitchFamily="34" charset="-120"/>
              <a:ea typeface="Noto Sans Mono CJK TC Bold" pitchFamily="34" charset="-120"/>
              <a:cs typeface="Arial" pitchFamily="34" charset="0"/>
            </a:endParaRPr>
          </a:p>
          <a:p>
            <a:endParaRPr lang="zh-TW" altLang="en-US" dirty="0"/>
          </a:p>
        </p:txBody>
      </p:sp>
      <p:sp>
        <p:nvSpPr>
          <p:cNvPr id="6" name="內容版面配置區 4"/>
          <p:cNvSpPr txBox="1">
            <a:spLocks/>
          </p:cNvSpPr>
          <p:nvPr/>
        </p:nvSpPr>
        <p:spPr>
          <a:xfrm>
            <a:off x="4644008" y="3140969"/>
            <a:ext cx="4038600" cy="3456384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endParaRPr kumimoji="0" lang="en-US" altLang="zh-TW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tabLst/>
              <a:defRPr/>
            </a:pPr>
            <a:endParaRPr kumimoji="0" lang="en-US" altLang="zh-TW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CJK TC Bold" pitchFamily="34" charset="-120"/>
              <a:ea typeface="Noto Sans CJK TC Bold" pitchFamily="34" charset="-120"/>
              <a:cs typeface="+mn-cs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tabLst/>
              <a:defRPr/>
            </a:pPr>
            <a:endParaRPr kumimoji="0" lang="en-US" altLang="zh-TW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CJK TC Bold" pitchFamily="34" charset="-120"/>
              <a:ea typeface="Noto Sans CJK TC Bold" pitchFamily="34" charset="-120"/>
              <a:cs typeface="+mn-cs"/>
            </a:endParaRPr>
          </a:p>
          <a:p>
            <a:pPr marL="0" marR="0" lvl="0" indent="0" algn="l" defTabSz="914400" rtl="0" eaLnBrk="0" fontAlgn="ctr" latinLnBrk="0" hangingPunct="0">
              <a:lnSpc>
                <a:spcPct val="12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r>
              <a:rPr kumimoji="0" lang="zh-TW" altLang="zh-TW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工資之給付，除當事人有特別約定或按月預付者外，每月至少定期發給二次，</a:t>
            </a:r>
            <a:r>
              <a:rPr kumimoji="0" lang="zh-TW" altLang="zh-TW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並應提供工資各項目計算方式明細</a:t>
            </a:r>
            <a:r>
              <a:rPr kumimoji="0" lang="zh-TW" altLang="zh-TW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；按件計酬者亦同。</a:t>
            </a:r>
            <a:endParaRPr kumimoji="0" lang="en-US" altLang="zh-TW" sz="8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marL="273050" marR="0" lvl="0" indent="-273050" algn="l" defTabSz="914400" rtl="0" eaLnBrk="0" fontAlgn="ctr" latinLnBrk="0" hangingPunct="0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tabLst/>
              <a:defRPr/>
            </a:pPr>
            <a:endParaRPr kumimoji="0" lang="en-US" altLang="zh-TW" sz="7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r>
              <a:rPr kumimoji="0" lang="zh-TW" altLang="zh-TW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雇主應</a:t>
            </a:r>
            <a:r>
              <a:rPr kumimoji="0" lang="zh-TW" altLang="zh-TW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置備</a:t>
            </a:r>
            <a:r>
              <a:rPr kumimoji="0" lang="zh-TW" altLang="zh-TW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勞工工資清冊，將發放工資、</a:t>
            </a:r>
            <a:r>
              <a:rPr kumimoji="0" lang="zh-TW" altLang="zh-TW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工資各項目計算方式明細</a:t>
            </a:r>
            <a:r>
              <a:rPr kumimoji="0" lang="zh-TW" altLang="zh-TW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、工資總額等事項記入。工資清冊應保存五年</a:t>
            </a:r>
            <a:r>
              <a:rPr kumimoji="0" lang="zh-TW" altLang="en-US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。</a:t>
            </a:r>
            <a:endParaRPr kumimoji="0" lang="zh-TW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245368" y="3468142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16016" y="3429000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內容版面配置區 3"/>
          <p:cNvSpPr txBox="1">
            <a:spLocks/>
          </p:cNvSpPr>
          <p:nvPr/>
        </p:nvSpPr>
        <p:spPr>
          <a:xfrm>
            <a:off x="317376" y="1556792"/>
            <a:ext cx="4038600" cy="180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Mono CJK TC Bold" pitchFamily="34" charset="-120"/>
                <a:ea typeface="Noto Sans Mono CJK TC Bold" pitchFamily="34" charset="-120"/>
                <a:cs typeface="+mn-cs"/>
              </a:rPr>
              <a:t>修法前</a:t>
            </a:r>
            <a:endParaRPr kumimoji="0" lang="en-US" altLang="zh-TW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Mono CJK TC Bold" pitchFamily="34" charset="-120"/>
              <a:ea typeface="Noto Sans Mono CJK TC Bold" pitchFamily="34" charset="-120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ts val="5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Mono CJK TC Bold" pitchFamily="34" charset="-120"/>
              <a:ea typeface="Noto Sans Mono CJK TC Bold" pitchFamily="34" charset="-120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Noto Sans Mono CJK TC Bold" pitchFamily="34" charset="-120"/>
                <a:ea typeface="Noto Sans Mono CJK TC Bold" pitchFamily="34" charset="-120"/>
                <a:cs typeface="+mn-cs"/>
              </a:rPr>
              <a:t>雇主必須置備工資清冊</a:t>
            </a:r>
            <a:endParaRPr kumimoji="0" lang="en-US" altLang="zh-TW" sz="30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Noto Sans Mono CJK TC Bold" pitchFamily="34" charset="-120"/>
              <a:ea typeface="Noto Sans Mono CJK TC Bold" pitchFamily="34" charset="-120"/>
              <a:cs typeface="+mn-cs"/>
            </a:endParaRPr>
          </a:p>
        </p:txBody>
      </p:sp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5</a:t>
            </a:fld>
            <a:endParaRPr lang="en-US" altLang="zh-TW" dirty="0"/>
          </a:p>
        </p:txBody>
      </p:sp>
      <p:sp>
        <p:nvSpPr>
          <p:cNvPr id="11" name="內容版面配置區 3"/>
          <p:cNvSpPr txBox="1">
            <a:spLocks/>
          </p:cNvSpPr>
          <p:nvPr/>
        </p:nvSpPr>
        <p:spPr>
          <a:xfrm>
            <a:off x="4283968" y="1500174"/>
            <a:ext cx="486003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Mono CJK TC Bold" pitchFamily="34" charset="-120"/>
                <a:ea typeface="Noto Sans Mono CJK TC Bold" pitchFamily="34" charset="-120"/>
                <a:cs typeface="+mn-cs"/>
              </a:rPr>
              <a:t>修法後</a:t>
            </a:r>
            <a:endParaRPr kumimoji="0" lang="en-US" altLang="zh-TW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Mono CJK TC Bold" pitchFamily="34" charset="-120"/>
              <a:ea typeface="Noto Sans Mono CJK TC Bold" pitchFamily="34" charset="-120"/>
              <a:cs typeface="+mn-cs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zh-TW" altLang="en-US" sz="2200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雇主應「提供各項目計算方式明細</a:t>
            </a:r>
            <a:endParaRPr lang="en-US" altLang="zh-TW" sz="2200" dirty="0" smtClean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zh-TW" altLang="en-US" sz="2200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雇主除原本置備工資清冊，並應記入「工資各項目計算方式明細」</a:t>
            </a:r>
            <a:endParaRPr lang="en-US" altLang="zh-TW" sz="2200" dirty="0" smtClean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864096"/>
          </a:xfrm>
        </p:spPr>
        <p:txBody>
          <a:bodyPr/>
          <a:lstStyle/>
          <a:p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34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條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-(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輪班更換班次間隔</a:t>
            </a:r>
            <a:r>
              <a:rPr lang="en-US" altLang="zh-TW" b="1" dirty="0" smtClean="0"/>
              <a:t>)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5" name="內容版面配置區 3"/>
          <p:cNvSpPr>
            <a:spLocks noGrp="1"/>
          </p:cNvSpPr>
          <p:nvPr>
            <p:ph sz="half" idx="1"/>
          </p:nvPr>
        </p:nvSpPr>
        <p:spPr>
          <a:xfrm>
            <a:off x="323528" y="3501008"/>
            <a:ext cx="4038600" cy="2913187"/>
          </a:xfrm>
        </p:spPr>
        <p:txBody>
          <a:bodyPr>
            <a:noAutofit/>
          </a:bodyPr>
          <a:lstStyle/>
          <a:p>
            <a:pPr marL="0" indent="0" fontAlgn="ctr">
              <a:lnSpc>
                <a:spcPct val="120000"/>
              </a:lnSpc>
              <a:buNone/>
            </a:pPr>
            <a:r>
              <a:rPr lang="zh-TW" altLang="zh-TW" sz="2000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晝夜輪班制者，其工作班次，每週更換一次。但經勞工同意者不在此限。</a:t>
            </a:r>
            <a:endParaRPr lang="en-US" altLang="zh-TW" sz="2000" dirty="0" smtClean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marL="0" indent="0" fontAlgn="ctr">
              <a:lnSpc>
                <a:spcPct val="120000"/>
              </a:lnSpc>
              <a:buNone/>
            </a:pPr>
            <a:endParaRPr lang="en-US" altLang="zh-TW" sz="2000" dirty="0" smtClean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TW" altLang="zh-TW" sz="2000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依前項更換班次時，</a:t>
            </a:r>
            <a:r>
              <a:rPr lang="zh-TW" altLang="zh-TW" sz="2000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應給予適當之休息時間</a:t>
            </a:r>
            <a:r>
              <a:rPr lang="zh-TW" altLang="zh-TW" sz="2000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。</a:t>
            </a:r>
            <a:endParaRPr lang="en-US" altLang="zh-TW" sz="2000" dirty="0" smtClean="0">
              <a:latin typeface="Noto Sans Mono CJK TC Bold" pitchFamily="34" charset="-120"/>
              <a:ea typeface="Noto Sans Mono CJK TC Bold" pitchFamily="34" charset="-120"/>
              <a:cs typeface="Arial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en-US" altLang="zh-TW" sz="8000" dirty="0" smtClean="0">
              <a:latin typeface="Noto Sans Mono CJK TC Bold" pitchFamily="34" charset="-120"/>
              <a:ea typeface="Noto Sans Mono CJK TC Bold" pitchFamily="34" charset="-120"/>
              <a:cs typeface="Arial" pitchFamily="34" charset="0"/>
            </a:endParaRPr>
          </a:p>
          <a:p>
            <a:endParaRPr lang="zh-TW" altLang="en-US" dirty="0"/>
          </a:p>
        </p:txBody>
      </p:sp>
      <p:sp>
        <p:nvSpPr>
          <p:cNvPr id="6" name="內容版面配置區 4"/>
          <p:cNvSpPr txBox="1">
            <a:spLocks/>
          </p:cNvSpPr>
          <p:nvPr/>
        </p:nvSpPr>
        <p:spPr>
          <a:xfrm>
            <a:off x="4644008" y="3140969"/>
            <a:ext cx="4038600" cy="3456384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None/>
              <a:tabLst/>
              <a:defRPr/>
            </a:pPr>
            <a:endParaRPr kumimoji="0" lang="en-US" altLang="zh-TW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CJK TC Bold" pitchFamily="34" charset="-120"/>
              <a:ea typeface="Noto Sans CJK TC Bold" pitchFamily="34" charset="-120"/>
              <a:cs typeface="+mn-cs"/>
            </a:endParaRPr>
          </a:p>
          <a:p>
            <a:pPr eaLnBrk="0" fontAlgn="ctr" hangingPunct="0">
              <a:lnSpc>
                <a:spcPct val="120000"/>
              </a:lnSpc>
              <a:buNone/>
            </a:pPr>
            <a:r>
              <a:rPr lang="zh-TW" altLang="zh-TW" sz="3200" dirty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輪班制者，其工作班次，每週更換一次。但經勞工同意者不在此限。</a:t>
            </a:r>
            <a:endParaRPr lang="en-US" altLang="zh-TW" sz="3200" dirty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eaLnBrk="0" fontAlgn="ctr" hangingPunct="0">
              <a:buNone/>
            </a:pPr>
            <a:endParaRPr lang="zh-TW" altLang="zh-TW" sz="3100" dirty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eaLnBrk="0" fontAlgn="ctr" hangingPunct="0">
              <a:buNone/>
            </a:pPr>
            <a:r>
              <a:rPr lang="zh-TW" altLang="zh-TW" sz="3200" dirty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依前項更換班次時，至少</a:t>
            </a:r>
            <a:r>
              <a:rPr lang="zh-TW" altLang="zh-TW" sz="32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應有連續十一小時</a:t>
            </a:r>
            <a:r>
              <a:rPr lang="zh-TW" altLang="zh-TW" sz="3200" dirty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之休息時間。</a:t>
            </a:r>
            <a:endParaRPr lang="en-US" altLang="zh-TW" sz="3200" dirty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eaLnBrk="0" fontAlgn="ctr" hangingPunct="0">
              <a:buNone/>
            </a:pPr>
            <a:endParaRPr lang="en-US" altLang="zh-TW" sz="3100" dirty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eaLnBrk="0" fontAlgn="ctr" hangingPunct="0">
              <a:buNone/>
            </a:pPr>
            <a:r>
              <a:rPr lang="zh-TW" altLang="zh-TW" sz="3200" dirty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中華民國一百零五年十二月六日修正之前項規定，其</a:t>
            </a:r>
            <a:r>
              <a:rPr lang="zh-TW" altLang="zh-TW" sz="32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施行日期由行政院</a:t>
            </a:r>
            <a:r>
              <a:rPr lang="zh-TW" altLang="zh-TW" sz="3200" dirty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定之。</a:t>
            </a:r>
            <a:endParaRPr lang="zh-TW" altLang="en-US" sz="3200" dirty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179512" y="3212976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88024" y="3212976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內容版面配置區 3"/>
          <p:cNvSpPr txBox="1">
            <a:spLocks/>
          </p:cNvSpPr>
          <p:nvPr/>
        </p:nvSpPr>
        <p:spPr>
          <a:xfrm>
            <a:off x="317376" y="1700808"/>
            <a:ext cx="4038600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Mono CJK TC Bold" pitchFamily="34" charset="-120"/>
                <a:ea typeface="Noto Sans Mono CJK TC Bold" pitchFamily="34" charset="-120"/>
                <a:cs typeface="+mn-cs"/>
              </a:rPr>
              <a:t>修法前</a:t>
            </a:r>
            <a:endParaRPr kumimoji="0" lang="en-US" altLang="zh-TW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Mono CJK TC Bold" pitchFamily="34" charset="-120"/>
              <a:ea typeface="Noto Sans Mono CJK TC Bold" pitchFamily="34" charset="-120"/>
              <a:cs typeface="+mn-cs"/>
            </a:endParaRPr>
          </a:p>
          <a:p>
            <a:pPr marL="342900" lvl="0" indent="-342900" algn="ctr" fontAlgn="auto">
              <a:lnSpc>
                <a:spcPct val="120000"/>
              </a:lnSpc>
              <a:spcAft>
                <a:spcPts val="0"/>
              </a:spcAft>
              <a:buClrTx/>
              <a:buNone/>
            </a:pPr>
            <a:r>
              <a:rPr lang="zh-TW" altLang="zh-TW" sz="3000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應給予適當之休息</a:t>
            </a:r>
            <a:endParaRPr kumimoji="0" lang="en-US" altLang="zh-TW" sz="3000" dirty="0">
              <a:solidFill>
                <a:srgbClr val="C00000"/>
              </a:solidFill>
              <a:latin typeface="Noto Sans Mono CJK TC Bold" pitchFamily="34" charset="-120"/>
              <a:ea typeface="Noto Sans Mono CJK TC Bold" pitchFamily="34" charset="-120"/>
            </a:endParaRPr>
          </a:p>
        </p:txBody>
      </p:sp>
      <p:sp>
        <p:nvSpPr>
          <p:cNvPr id="11" name="內容版面配置區 3"/>
          <p:cNvSpPr txBox="1">
            <a:spLocks/>
          </p:cNvSpPr>
          <p:nvPr/>
        </p:nvSpPr>
        <p:spPr>
          <a:xfrm>
            <a:off x="4572000" y="1700808"/>
            <a:ext cx="4038600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Mono CJK TC Bold" pitchFamily="34" charset="-120"/>
                <a:ea typeface="Noto Sans Mono CJK TC Bold" pitchFamily="34" charset="-120"/>
                <a:cs typeface="+mn-cs"/>
              </a:rPr>
              <a:t>修法</a:t>
            </a:r>
            <a:r>
              <a:rPr kumimoji="0" lang="zh-TW" altLang="en-US" sz="3000" noProof="0" dirty="0">
                <a:latin typeface="Noto Sans Mono CJK TC Bold" pitchFamily="34" charset="-120"/>
                <a:ea typeface="Noto Sans Mono CJK TC Bold" pitchFamily="34" charset="-120"/>
              </a:rPr>
              <a:t>後</a:t>
            </a:r>
            <a:endParaRPr kumimoji="0" lang="en-US" altLang="zh-TW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Mono CJK TC Bold" pitchFamily="34" charset="-120"/>
              <a:ea typeface="Noto Sans Mono CJK TC Bold" pitchFamily="34" charset="-120"/>
              <a:cs typeface="+mn-cs"/>
            </a:endParaRPr>
          </a:p>
          <a:p>
            <a:pPr marL="342900" lvl="0" indent="-342900" algn="ctr" fontAlgn="auto">
              <a:lnSpc>
                <a:spcPct val="120000"/>
              </a:lnSpc>
              <a:spcAft>
                <a:spcPts val="0"/>
              </a:spcAft>
              <a:buClrTx/>
              <a:buNone/>
            </a:pPr>
            <a:r>
              <a:rPr kumimoji="0" lang="zh-TW" altLang="en-US" sz="3000" dirty="0" smtClean="0">
                <a:solidFill>
                  <a:srgbClr val="C00000"/>
                </a:solidFill>
                <a:latin typeface="Noto Sans Mono CJK TC Bold" pitchFamily="34" charset="-120"/>
                <a:ea typeface="Noto Sans Mono CJK TC Bold" pitchFamily="34" charset="-120"/>
              </a:rPr>
              <a:t>應有連續</a:t>
            </a:r>
            <a:r>
              <a:rPr kumimoji="0" lang="en-US" altLang="zh-TW" sz="3000" dirty="0" smtClean="0">
                <a:solidFill>
                  <a:srgbClr val="C00000"/>
                </a:solidFill>
                <a:latin typeface="Noto Sans Mono CJK TC Bold" pitchFamily="34" charset="-120"/>
                <a:ea typeface="Noto Sans Mono CJK TC Bold" pitchFamily="34" charset="-120"/>
              </a:rPr>
              <a:t>11</a:t>
            </a:r>
            <a:r>
              <a:rPr kumimoji="0" lang="zh-TW" altLang="en-US" sz="3000" dirty="0" smtClean="0">
                <a:solidFill>
                  <a:srgbClr val="C00000"/>
                </a:solidFill>
                <a:latin typeface="Noto Sans Mono CJK TC Bold" pitchFamily="34" charset="-120"/>
                <a:ea typeface="Noto Sans Mono CJK TC Bold" pitchFamily="34" charset="-120"/>
              </a:rPr>
              <a:t>小時</a:t>
            </a:r>
            <a:endParaRPr kumimoji="0" lang="en-US" altLang="zh-TW" sz="3000" dirty="0">
              <a:solidFill>
                <a:srgbClr val="C00000"/>
              </a:solidFill>
              <a:latin typeface="Noto Sans Mono CJK TC Bold" pitchFamily="34" charset="-120"/>
              <a:ea typeface="Noto Sans Mono CJK TC Bold" pitchFamily="34" charset="-120"/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6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377826" y="882652"/>
            <a:ext cx="8482013" cy="4956175"/>
          </a:xfrm>
          <a:prstGeom prst="rect">
            <a:avLst/>
          </a:prstGeom>
          <a:solidFill>
            <a:srgbClr val="E9ECE4"/>
          </a:solidFill>
          <a:ln w="31750">
            <a:solidFill>
              <a:srgbClr val="9CAA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" name="文字方塊 1"/>
          <p:cNvSpPr txBox="1"/>
          <p:nvPr/>
        </p:nvSpPr>
        <p:spPr>
          <a:xfrm>
            <a:off x="1897063" y="148943"/>
            <a:ext cx="4835177" cy="804608"/>
          </a:xfrm>
          <a:prstGeom prst="rect">
            <a:avLst/>
          </a:prstGeom>
          <a:noFill/>
        </p:spPr>
        <p:txBody>
          <a:bodyPr wrap="square" lIns="65306" tIns="32653" rIns="65306" bIns="32653">
            <a:sp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zh-TW" altLang="en-US" sz="2400" dirty="0" smtClean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原勞基法第</a:t>
            </a:r>
            <a:r>
              <a:rPr lang="en-US" altLang="zh-TW" sz="2400" dirty="0" smtClean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30</a:t>
            </a:r>
            <a:r>
              <a:rPr lang="zh-TW" altLang="en-US" sz="2400" dirty="0" smtClean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條規定</a:t>
            </a:r>
            <a:r>
              <a:rPr lang="zh-TW" altLang="en-US" sz="2400" dirty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單週</a:t>
            </a:r>
            <a:r>
              <a:rPr lang="en-US" altLang="zh-TW" sz="2400" dirty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40</a:t>
            </a:r>
            <a:r>
              <a:rPr lang="zh-TW" altLang="en-US" sz="2400" dirty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小時 </a:t>
            </a:r>
            <a:r>
              <a:rPr lang="zh-TW" altLang="en-US" sz="2400" dirty="0" smtClean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無法達成週</a:t>
            </a:r>
            <a:r>
              <a:rPr lang="zh-TW" altLang="en-US" sz="2400" dirty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休</a:t>
            </a:r>
            <a:r>
              <a:rPr lang="zh-TW" altLang="en-US" sz="2400" dirty="0" smtClean="0">
                <a:solidFill>
                  <a:schemeClr val="accent6">
                    <a:lumMod val="75000"/>
                  </a:schemeClr>
                </a:solidFill>
                <a:latin typeface="華康超明體" panose="02020C09000000000000" pitchFamily="49" charset="-120"/>
                <a:ea typeface="華康超明體" panose="02020C09000000000000" pitchFamily="49" charset="-120"/>
              </a:rPr>
              <a:t>二日的目標</a:t>
            </a:r>
            <a:endParaRPr lang="zh-TW" altLang="en-US" sz="2400" dirty="0">
              <a:solidFill>
                <a:srgbClr val="6FAC46"/>
              </a:solidFill>
              <a:latin typeface="華康超明體" panose="02020C09000000000000" pitchFamily="49" charset="-120"/>
              <a:ea typeface="華康超明體" panose="02020C09000000000000" pitchFamily="49" charset="-120"/>
            </a:endParaRPr>
          </a:p>
        </p:txBody>
      </p:sp>
      <p:grpSp>
        <p:nvGrpSpPr>
          <p:cNvPr id="21508" name="群組 8"/>
          <p:cNvGrpSpPr>
            <a:grpSpLocks/>
          </p:cNvGrpSpPr>
          <p:nvPr/>
        </p:nvGrpSpPr>
        <p:grpSpPr bwMode="auto">
          <a:xfrm>
            <a:off x="1417638" y="303214"/>
            <a:ext cx="385762" cy="385763"/>
            <a:chOff x="1452392" y="423659"/>
            <a:chExt cx="540000" cy="540000"/>
          </a:xfrm>
        </p:grpSpPr>
        <p:sp>
          <p:nvSpPr>
            <p:cNvPr id="3" name="圓角矩形 2"/>
            <p:cNvSpPr/>
            <p:nvPr/>
          </p:nvSpPr>
          <p:spPr>
            <a:xfrm>
              <a:off x="1452392" y="423659"/>
              <a:ext cx="540000" cy="540000"/>
            </a:xfrm>
            <a:prstGeom prst="roundRect">
              <a:avLst>
                <a:gd name="adj" fmla="val 30655"/>
              </a:avLst>
            </a:prstGeom>
            <a:solidFill>
              <a:srgbClr val="548235"/>
            </a:solidFill>
            <a:ln>
              <a:solidFill>
                <a:srgbClr val="68A0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pic>
          <p:nvPicPr>
            <p:cNvPr id="21549" name="圖片 3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97713" y="489726"/>
              <a:ext cx="468000" cy="3845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1056667" y="954089"/>
            <a:ext cx="7467229" cy="46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5306" tIns="32653" rIns="65306" bIns="32653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zh-TW" altLang="en-US" sz="260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每週不超過</a:t>
            </a:r>
            <a:r>
              <a:rPr lang="en-US" altLang="zh-TW" sz="260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40</a:t>
            </a:r>
            <a:r>
              <a:rPr lang="zh-TW" altLang="en-US" sz="260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小時正常工時，有些企業會怎麼做</a:t>
            </a:r>
            <a:r>
              <a:rPr lang="en-US" altLang="zh-TW" sz="260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…</a:t>
            </a:r>
          </a:p>
        </p:txBody>
      </p:sp>
      <p:pic>
        <p:nvPicPr>
          <p:cNvPr id="21510" name="圖片 3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303" y="982665"/>
            <a:ext cx="492125" cy="42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群組 72"/>
          <p:cNvGrpSpPr>
            <a:grpSpLocks/>
          </p:cNvGrpSpPr>
          <p:nvPr/>
        </p:nvGrpSpPr>
        <p:grpSpPr bwMode="auto">
          <a:xfrm>
            <a:off x="622303" y="1512888"/>
            <a:ext cx="6340475" cy="1247774"/>
            <a:chOff x="871467" y="2118500"/>
            <a:chExt cx="8043176" cy="1574225"/>
          </a:xfrm>
        </p:grpSpPr>
        <p:sp>
          <p:nvSpPr>
            <p:cNvPr id="10" name="圓角矩形 9"/>
            <p:cNvSpPr/>
            <p:nvPr/>
          </p:nvSpPr>
          <p:spPr>
            <a:xfrm>
              <a:off x="871467" y="2118500"/>
              <a:ext cx="8043176" cy="1574225"/>
            </a:xfrm>
            <a:prstGeom prst="roundRect">
              <a:avLst>
                <a:gd name="adj" fmla="val 8337"/>
              </a:avLst>
            </a:prstGeom>
            <a:solidFill>
              <a:srgbClr val="5D6947"/>
            </a:solidFill>
            <a:ln w="19050">
              <a:solidFill>
                <a:srgbClr val="8293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圓角化同側角落矩形 10"/>
            <p:cNvSpPr/>
            <p:nvPr/>
          </p:nvSpPr>
          <p:spPr>
            <a:xfrm flipV="1">
              <a:off x="933896" y="2777431"/>
              <a:ext cx="7920333" cy="857212"/>
            </a:xfrm>
            <a:prstGeom prst="round2SameRect">
              <a:avLst>
                <a:gd name="adj1" fmla="val 1217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911845" y="2847531"/>
              <a:ext cx="978511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企業</a:t>
              </a: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A</a:t>
              </a: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923019" y="3294160"/>
              <a:ext cx="958176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企業</a:t>
              </a: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B</a:t>
              </a:r>
            </a:p>
          </p:txBody>
        </p:sp>
        <p:sp>
          <p:nvSpPr>
            <p:cNvPr id="21524" name="文字方塊 13"/>
            <p:cNvSpPr txBox="1">
              <a:spLocks noChangeArrowheads="1"/>
            </p:cNvSpPr>
            <p:nvPr/>
          </p:nvSpPr>
          <p:spPr bwMode="auto">
            <a:xfrm>
              <a:off x="2036641" y="2199575"/>
              <a:ext cx="691465" cy="605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1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1825330" y="2861550"/>
              <a:ext cx="1141189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2114085" y="3308182"/>
              <a:ext cx="56368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21527" name="文字方塊 16"/>
            <p:cNvSpPr txBox="1">
              <a:spLocks noChangeArrowheads="1"/>
            </p:cNvSpPr>
            <p:nvPr/>
          </p:nvSpPr>
          <p:spPr bwMode="auto">
            <a:xfrm>
              <a:off x="3077243" y="2199575"/>
              <a:ext cx="691465" cy="605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2</a:t>
              </a: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865466" y="2861550"/>
              <a:ext cx="1141189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3155227" y="3308182"/>
              <a:ext cx="56368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21530" name="文字方塊 19"/>
            <p:cNvSpPr txBox="1">
              <a:spLocks noChangeArrowheads="1"/>
            </p:cNvSpPr>
            <p:nvPr/>
          </p:nvSpPr>
          <p:spPr bwMode="auto">
            <a:xfrm>
              <a:off x="4117843" y="2199575"/>
              <a:ext cx="691465" cy="605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3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3906607" y="2861550"/>
              <a:ext cx="1141189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4194355" y="3308182"/>
              <a:ext cx="56368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21533" name="文字方塊 22"/>
            <p:cNvSpPr txBox="1">
              <a:spLocks noChangeArrowheads="1"/>
            </p:cNvSpPr>
            <p:nvPr/>
          </p:nvSpPr>
          <p:spPr bwMode="auto">
            <a:xfrm>
              <a:off x="7239643" y="2199575"/>
              <a:ext cx="691465" cy="605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6</a:t>
              </a:r>
            </a:p>
          </p:txBody>
        </p:sp>
        <p:sp>
          <p:nvSpPr>
            <p:cNvPr id="21534" name="文字方塊 25"/>
            <p:cNvSpPr txBox="1">
              <a:spLocks noChangeArrowheads="1"/>
            </p:cNvSpPr>
            <p:nvPr/>
          </p:nvSpPr>
          <p:spPr bwMode="auto">
            <a:xfrm>
              <a:off x="8112224" y="2199575"/>
              <a:ext cx="691465" cy="605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7</a:t>
              </a: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8216199" y="3286150"/>
              <a:ext cx="51081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sz="17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休</a:t>
              </a:r>
              <a:endParaRPr lang="en-US" altLang="zh-TW" sz="17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8216199" y="2839519"/>
              <a:ext cx="51081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sz="1700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休</a:t>
              </a:r>
              <a:endParaRPr lang="en-US" altLang="zh-TW" sz="1700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1537" name="文字方塊 28"/>
            <p:cNvSpPr txBox="1">
              <a:spLocks noChangeArrowheads="1"/>
            </p:cNvSpPr>
            <p:nvPr/>
          </p:nvSpPr>
          <p:spPr bwMode="auto">
            <a:xfrm>
              <a:off x="6199043" y="2199575"/>
              <a:ext cx="691465" cy="605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5</a:t>
              </a: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6276640" y="3308182"/>
              <a:ext cx="56368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5986879" y="2861550"/>
              <a:ext cx="1141189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21540" name="文字方塊 31"/>
            <p:cNvSpPr txBox="1">
              <a:spLocks noChangeArrowheads="1"/>
            </p:cNvSpPr>
            <p:nvPr/>
          </p:nvSpPr>
          <p:spPr bwMode="auto">
            <a:xfrm>
              <a:off x="5158440" y="2199575"/>
              <a:ext cx="691465" cy="605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14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4</a:t>
              </a:r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5235498" y="3308182"/>
              <a:ext cx="56368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4946743" y="2861550"/>
              <a:ext cx="1141189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cxnSp>
          <p:nvCxnSpPr>
            <p:cNvPr id="35" name="直線接點 34"/>
            <p:cNvCxnSpPr/>
            <p:nvPr/>
          </p:nvCxnSpPr>
          <p:spPr>
            <a:xfrm>
              <a:off x="1834070" y="2677289"/>
              <a:ext cx="0" cy="967368"/>
            </a:xfrm>
            <a:prstGeom prst="line">
              <a:avLst/>
            </a:prstGeom>
            <a:ln w="9525">
              <a:solidFill>
                <a:srgbClr val="78885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接點 35"/>
            <p:cNvCxnSpPr>
              <a:stCxn id="11" idx="0"/>
            </p:cNvCxnSpPr>
            <p:nvPr/>
          </p:nvCxnSpPr>
          <p:spPr>
            <a:xfrm flipH="1">
              <a:off x="921813" y="3206036"/>
              <a:ext cx="7932416" cy="2003"/>
            </a:xfrm>
            <a:prstGeom prst="line">
              <a:avLst/>
            </a:prstGeom>
            <a:ln w="28575">
              <a:solidFill>
                <a:srgbClr val="7888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圓角矩形 66"/>
            <p:cNvSpPr/>
            <p:nvPr/>
          </p:nvSpPr>
          <p:spPr>
            <a:xfrm>
              <a:off x="1854209" y="2138528"/>
              <a:ext cx="6262964" cy="1502123"/>
            </a:xfrm>
            <a:prstGeom prst="roundRect">
              <a:avLst>
                <a:gd name="adj" fmla="val 8821"/>
              </a:avLst>
            </a:prstGeom>
            <a:noFill/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68" name="文字方塊 67"/>
            <p:cNvSpPr txBox="1"/>
            <p:nvPr/>
          </p:nvSpPr>
          <p:spPr>
            <a:xfrm>
              <a:off x="7019965" y="2841522"/>
              <a:ext cx="1141189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69" name="文字方塊 68"/>
            <p:cNvSpPr txBox="1"/>
            <p:nvPr/>
          </p:nvSpPr>
          <p:spPr>
            <a:xfrm>
              <a:off x="7342955" y="3306179"/>
              <a:ext cx="563680" cy="38053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sz="1700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5h</a:t>
              </a:r>
            </a:p>
          </p:txBody>
        </p:sp>
      </p:grpSp>
      <p:sp>
        <p:nvSpPr>
          <p:cNvPr id="47" name="向下箭號 46"/>
          <p:cNvSpPr/>
          <p:nvPr/>
        </p:nvSpPr>
        <p:spPr>
          <a:xfrm>
            <a:off x="1538288" y="2716213"/>
            <a:ext cx="463550" cy="1304926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46" name="投影片編號版面配置區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7</a:t>
            </a:fld>
            <a:endParaRPr lang="en-US" altLang="zh-TW" dirty="0"/>
          </a:p>
        </p:txBody>
      </p:sp>
      <p:sp>
        <p:nvSpPr>
          <p:cNvPr id="49" name="Rectangle 2"/>
          <p:cNvSpPr txBox="1">
            <a:spLocks noChangeArrowheads="1"/>
          </p:cNvSpPr>
          <p:nvPr/>
        </p:nvSpPr>
        <p:spPr bwMode="auto">
          <a:xfrm>
            <a:off x="868365" y="4497389"/>
            <a:ext cx="74168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  <a:ea typeface="微軟正黑體" pitchFamily="34" charset="-12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kumimoji="0" lang="zh-TW" altLang="en-US" b="1" dirty="0" smtClean="0">
                <a:solidFill>
                  <a:srgbClr val="FF0000"/>
                </a:solidFill>
                <a:latin typeface="Noto Sans CJK TC Bold" pitchFamily="34" charset="-120"/>
                <a:ea typeface="Noto Sans CJK TC Bold" pitchFamily="34" charset="-120"/>
              </a:rPr>
              <a:t>要連上</a:t>
            </a:r>
            <a:r>
              <a:rPr kumimoji="0" lang="en-US" altLang="zh-TW" b="1" dirty="0" smtClean="0">
                <a:solidFill>
                  <a:srgbClr val="FF0000"/>
                </a:solidFill>
                <a:latin typeface="Noto Sans CJK TC Bold" pitchFamily="34" charset="-120"/>
                <a:ea typeface="Noto Sans CJK TC Bold" pitchFamily="34" charset="-120"/>
              </a:rPr>
              <a:t>6</a:t>
            </a:r>
            <a:r>
              <a:rPr kumimoji="0" lang="zh-TW" altLang="en-US" b="1" dirty="0" smtClean="0">
                <a:solidFill>
                  <a:srgbClr val="FF0000"/>
                </a:solidFill>
                <a:latin typeface="Noto Sans CJK TC Bold" pitchFamily="34" charset="-120"/>
                <a:ea typeface="Noto Sans CJK TC Bold" pitchFamily="34" charset="-120"/>
              </a:rPr>
              <a:t>天班</a:t>
            </a:r>
            <a:r>
              <a:rPr kumimoji="0" lang="en-US" altLang="zh-TW" b="1" dirty="0" smtClean="0">
                <a:solidFill>
                  <a:srgbClr val="FF0000"/>
                </a:solidFill>
                <a:latin typeface="Noto Sans CJK TC Bold" pitchFamily="34" charset="-120"/>
                <a:ea typeface="Noto Sans CJK TC Bold" pitchFamily="34" charset="-120"/>
              </a:rPr>
              <a:t>!</a:t>
            </a:r>
          </a:p>
          <a:p>
            <a:pPr eaLnBrk="1" hangingPunct="1">
              <a:buClrTx/>
              <a:buFontTx/>
              <a:buNone/>
            </a:pPr>
            <a:r>
              <a:rPr kumimoji="0" lang="zh-TW" altLang="en-US" sz="3600" b="1" dirty="0" smtClean="0">
                <a:solidFill>
                  <a:srgbClr val="FF0000"/>
                </a:solidFill>
                <a:latin typeface="Noto Sans CJK TC Bold" pitchFamily="34" charset="-120"/>
                <a:ea typeface="Noto Sans CJK TC Bold" pitchFamily="34" charset="-120"/>
              </a:rPr>
              <a:t>無法達到週休二日的目</a:t>
            </a:r>
            <a:r>
              <a:rPr kumimoji="0" lang="zh-TW" altLang="en-US" sz="3600" b="1" dirty="0">
                <a:solidFill>
                  <a:srgbClr val="FF0000"/>
                </a:solidFill>
                <a:latin typeface="Noto Sans CJK TC Bold" pitchFamily="34" charset="-120"/>
                <a:ea typeface="Noto Sans CJK TC Bold" pitchFamily="34" charset="-120"/>
              </a:rPr>
              <a:t>標</a:t>
            </a:r>
            <a:endParaRPr kumimoji="0" lang="zh-TW" altLang="en-US" sz="3600" b="1" dirty="0" smtClean="0">
              <a:solidFill>
                <a:srgbClr val="FF0000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54325" y="2787768"/>
            <a:ext cx="2613794" cy="2433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404813"/>
            <a:ext cx="7416800" cy="865187"/>
          </a:xfrm>
        </p:spPr>
        <p:txBody>
          <a:bodyPr/>
          <a:lstStyle/>
          <a:p>
            <a:pPr eaLnBrk="1" hangingPunct="1"/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 smtClean="0">
                <a:latin typeface="Noto Sans CJK TC Bold" pitchFamily="34" charset="-120"/>
                <a:ea typeface="Noto Sans CJK TC Bold" pitchFamily="34" charset="-120"/>
              </a:rPr>
              <a:t>36</a:t>
            </a:r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條</a:t>
            </a:r>
            <a:r>
              <a:rPr lang="en-US" altLang="zh-TW" b="1" dirty="0" smtClean="0">
                <a:latin typeface="Noto Sans CJK TC Bold" pitchFamily="34" charset="-120"/>
                <a:ea typeface="Noto Sans CJK TC Bold" pitchFamily="34" charset="-120"/>
              </a:rPr>
              <a:t>-</a:t>
            </a:r>
            <a:r>
              <a:rPr lang="zh-TW" altLang="en-US" sz="3600" b="1" dirty="0" smtClean="0">
                <a:latin typeface="Noto Sans CJK TC Bold" pitchFamily="34" charset="-120"/>
                <a:ea typeface="Noto Sans CJK TC Bold" pitchFamily="34" charset="-120"/>
              </a:rPr>
              <a:t>例假、休息日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914400" y="1447800"/>
            <a:ext cx="7689850" cy="4933951"/>
          </a:xfrm>
        </p:spPr>
        <p:txBody>
          <a:bodyPr/>
          <a:lstStyle/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r>
              <a:rPr lang="zh-TW" altLang="en-US" b="1" u="sng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Noto Sans CJK TC Bold" pitchFamily="34" charset="-120"/>
                <a:ea typeface="Noto Sans CJK TC Bold" pitchFamily="34" charset="-120"/>
              </a:rPr>
              <a:t>勞工每七日中至少應有二日之休息</a:t>
            </a:r>
            <a:r>
              <a:rPr lang="zh-TW" altLang="zh-TW" b="1" u="sng" dirty="0" smtClean="0">
                <a:solidFill>
                  <a:srgbClr val="0033CC"/>
                </a:solidFill>
                <a:latin typeface="Noto Sans CJK TC Bold" pitchFamily="34" charset="-120"/>
                <a:ea typeface="Noto Sans CJK TC Bold" pitchFamily="34" charset="-120"/>
              </a:rPr>
              <a:t> ，其中一日為例假，一日為休息日。</a:t>
            </a: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r>
              <a:rPr lang="zh-TW" altLang="zh-TW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休息日工作之時間，計入第</a:t>
            </a:r>
            <a:r>
              <a:rPr lang="en-US" altLang="zh-TW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32</a:t>
            </a:r>
            <a:r>
              <a:rPr lang="zh-TW" altLang="zh-TW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條第</a:t>
            </a:r>
            <a:r>
              <a:rPr lang="en-US" altLang="zh-TW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zh-TW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項所定延長工作時間總數</a:t>
            </a:r>
            <a:r>
              <a:rPr lang="zh-TW" altLang="en-US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（一個月</a:t>
            </a:r>
            <a:r>
              <a:rPr lang="en-US" altLang="zh-TW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46H</a:t>
            </a:r>
            <a:r>
              <a:rPr lang="zh-TW" altLang="en-US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zh-TW" altLang="zh-TW" sz="20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。</a:t>
            </a:r>
            <a:endParaRPr lang="en-US" altLang="zh-TW" sz="2000" b="1" dirty="0" smtClean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r>
              <a:rPr lang="zh-TW" altLang="zh-TW" sz="2000" dirty="0" smtClean="0">
                <a:latin typeface="Noto Sans CJK TC Bold" pitchFamily="34" charset="-120"/>
                <a:ea typeface="Noto Sans CJK TC Bold" pitchFamily="34" charset="-120"/>
              </a:rPr>
              <a:t>但因天災、事變或突發事件，於休息日工作者，其工作時數不受第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32</a:t>
            </a:r>
            <a:r>
              <a:rPr lang="zh-TW" altLang="zh-TW" sz="2000" dirty="0" smtClean="0">
                <a:latin typeface="Noto Sans CJK TC Bold" pitchFamily="34" charset="-120"/>
                <a:ea typeface="Noto Sans CJK TC Bold" pitchFamily="34" charset="-120"/>
              </a:rPr>
              <a:t>條第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zh-TW" sz="2000" dirty="0" smtClean="0">
                <a:latin typeface="Noto Sans CJK TC Bold" pitchFamily="34" charset="-120"/>
                <a:ea typeface="Noto Sans CJK TC Bold" pitchFamily="34" charset="-120"/>
              </a:rPr>
              <a:t>項規定之限制。</a:t>
            </a:r>
            <a:endParaRPr lang="en-US" altLang="zh-TW" sz="2000" b="1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992959"/>
              </p:ext>
            </p:extLst>
          </p:nvPr>
        </p:nvGraphicFramePr>
        <p:xfrm>
          <a:off x="1403350" y="2924947"/>
          <a:ext cx="6912768" cy="1584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6431"/>
                <a:gridCol w="2812081"/>
                <a:gridCol w="2304256"/>
              </a:tblGrid>
              <a:tr h="3952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900" b="1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變形</a:t>
                      </a:r>
                      <a:r>
                        <a:rPr lang="zh-TW" sz="1900" b="1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工時</a:t>
                      </a:r>
                      <a:endParaRPr lang="zh-TW" sz="19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900" b="1" kern="10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例假安排</a:t>
                      </a:r>
                      <a:endParaRPr lang="zh-TW" sz="1900" kern="10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9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例假</a:t>
                      </a:r>
                      <a:r>
                        <a:rPr lang="zh-TW" sz="1900" b="1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＋</a:t>
                      </a:r>
                      <a:r>
                        <a:rPr lang="zh-TW" altLang="en-US" sz="1900" b="1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休息日</a:t>
                      </a:r>
                      <a:endParaRPr lang="zh-TW" sz="19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8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9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二</a:t>
                      </a:r>
                      <a:r>
                        <a:rPr lang="en-US" sz="19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  </a:t>
                      </a:r>
                      <a:r>
                        <a:rPr lang="zh-TW" sz="19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</a:t>
                      </a:r>
                      <a:endParaRPr lang="zh-TW" sz="19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7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日中至少應有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1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2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週至少應有 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4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68580" marR="68580" marT="0" marB="0" anchor="ctr"/>
                </a:tc>
              </a:tr>
              <a:tr h="3960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9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八</a:t>
                      </a:r>
                      <a:r>
                        <a:rPr lang="en-US" sz="19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  </a:t>
                      </a:r>
                      <a:r>
                        <a:rPr lang="zh-TW" sz="19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</a:t>
                      </a:r>
                      <a:endParaRPr lang="zh-TW" sz="19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7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日中至少應有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1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8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週至少應有</a:t>
                      </a:r>
                      <a:r>
                        <a:rPr lang="en-US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16</a:t>
                      </a:r>
                      <a:r>
                        <a:rPr lang="zh-TW" sz="19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68580" marR="68580" marT="0" marB="0" anchor="ctr"/>
                </a:tc>
              </a:tr>
              <a:tr h="3960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zh-TW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四</a:t>
                      </a:r>
                      <a:r>
                        <a:rPr kumimoji="0" lang="en-US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  </a:t>
                      </a:r>
                      <a:r>
                        <a:rPr kumimoji="0" lang="zh-TW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</a:t>
                      </a:r>
                      <a:endParaRPr kumimoji="0" lang="zh-TW" sz="1900" kern="100" dirty="0">
                        <a:solidFill>
                          <a:schemeClr val="dk1"/>
                        </a:solidFill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zh-TW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kumimoji="0" lang="en-US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2</a:t>
                      </a:r>
                      <a:r>
                        <a:rPr kumimoji="0" lang="zh-TW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週內至少應有</a:t>
                      </a:r>
                      <a:r>
                        <a:rPr kumimoji="0" lang="en-US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2</a:t>
                      </a:r>
                      <a:r>
                        <a:rPr kumimoji="0" lang="zh-TW" sz="19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  <a:endParaRPr kumimoji="0" lang="zh-TW" sz="1900" kern="100" dirty="0">
                        <a:solidFill>
                          <a:schemeClr val="dk1"/>
                        </a:solidFill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9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19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4</a:t>
                      </a:r>
                      <a:r>
                        <a:rPr lang="zh-TW" sz="19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週至少應有 </a:t>
                      </a:r>
                      <a:r>
                        <a:rPr lang="en-US" sz="19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8</a:t>
                      </a:r>
                      <a:r>
                        <a:rPr lang="zh-TW" sz="19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  <a:endParaRPr lang="zh-TW" sz="19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8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 smtClean="0">
                <a:latin typeface="Noto Sans CJK TC Bold" pitchFamily="34" charset="-120"/>
                <a:ea typeface="Noto Sans CJK TC Bold" pitchFamily="34" charset="-120"/>
              </a:rPr>
              <a:t>24</a:t>
            </a:r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條</a:t>
            </a:r>
            <a:r>
              <a:rPr lang="en-US" altLang="zh-TW" b="1" dirty="0" smtClean="0">
                <a:latin typeface="Noto Sans CJK TC Bold" pitchFamily="34" charset="-120"/>
                <a:ea typeface="Noto Sans CJK TC Bold" pitchFamily="34" charset="-120"/>
              </a:rPr>
              <a:t>-</a:t>
            </a:r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休息日加班費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"/>
          </p:nvPr>
        </p:nvSpPr>
        <p:spPr>
          <a:xfrm>
            <a:off x="467544" y="2564904"/>
            <a:ext cx="3749040" cy="4174976"/>
          </a:xfrm>
        </p:spPr>
        <p:txBody>
          <a:bodyPr/>
          <a:lstStyle/>
          <a:p>
            <a:pPr marL="182563" indent="-182563" fontAlgn="ctr">
              <a:lnSpc>
                <a:spcPts val="3200"/>
              </a:lnSpc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在二小時以內者，按平日每小時工資額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另再加給一又三分之一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以上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182563" indent="-182563" fontAlgn="ctr">
              <a:lnSpc>
                <a:spcPts val="3200"/>
              </a:lnSpc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工作二小時後再繼續工作者，按平日每小時工資額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另再加給一又三分之二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以上</a:t>
            </a:r>
          </a:p>
          <a:p>
            <a:pPr>
              <a:buNone/>
            </a:pPr>
            <a:r>
              <a:rPr lang="en-US" altLang="zh-TW" dirty="0" smtClean="0"/>
              <a:t>      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2"/>
          </p:nvPr>
        </p:nvSpPr>
        <p:spPr>
          <a:xfrm>
            <a:off x="5004048" y="2492896"/>
            <a:ext cx="3749040" cy="4102968"/>
          </a:xfrm>
        </p:spPr>
        <p:txBody>
          <a:bodyPr/>
          <a:lstStyle/>
          <a:p>
            <a:pPr marL="0" indent="0">
              <a:lnSpc>
                <a:spcPts val="3200"/>
              </a:lnSpc>
              <a:buNone/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休息日之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工作時間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及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工資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之計算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：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182563" indent="-182563">
              <a:lnSpc>
                <a:spcPts val="3200"/>
              </a:lnSpc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四小時以內者，以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四小時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182563" indent="-182563">
              <a:lnSpc>
                <a:spcPts val="3200"/>
              </a:lnSpc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逾四小時至八小時以內者，以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八小時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182563" indent="-182563">
              <a:lnSpc>
                <a:spcPts val="3200"/>
              </a:lnSpc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逾八小時至十二小時以內者，以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十二小時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9</a:t>
            </a:fld>
            <a:endParaRPr lang="en-US" altLang="zh-TW" dirty="0"/>
          </a:p>
        </p:txBody>
      </p:sp>
      <p:sp>
        <p:nvSpPr>
          <p:cNvPr id="7" name="文字方塊 6"/>
          <p:cNvSpPr txBox="1"/>
          <p:nvPr/>
        </p:nvSpPr>
        <p:spPr>
          <a:xfrm>
            <a:off x="395536" y="1700808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TW" sz="32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1.</a:t>
            </a:r>
            <a:r>
              <a:rPr lang="zh-TW" altLang="en-US" sz="32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倍率</a:t>
            </a:r>
            <a:endParaRPr lang="en-US" altLang="zh-TW" sz="3200" b="1" dirty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716016" y="1700808"/>
            <a:ext cx="4427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TW" sz="32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2.</a:t>
            </a:r>
            <a:r>
              <a:rPr lang="zh-TW" altLang="en-US" sz="32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 計給方式</a:t>
            </a:r>
            <a:endParaRPr lang="en-US" altLang="zh-TW" sz="3200" b="1" dirty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245368" y="2420888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>
            <a:off x="4788024" y="2420888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5"/>
          <p:cNvSpPr>
            <a:spLocks noGrp="1"/>
          </p:cNvSpPr>
          <p:nvPr>
            <p:ph type="body" sz="half" idx="4294967295"/>
          </p:nvPr>
        </p:nvSpPr>
        <p:spPr>
          <a:xfrm>
            <a:off x="323528" y="3140968"/>
            <a:ext cx="3960440" cy="2374776"/>
          </a:xfrm>
          <a:noFill/>
          <a:ln w="19050">
            <a:noFill/>
          </a:ln>
        </p:spPr>
        <p:txBody>
          <a:bodyPr/>
          <a:lstStyle/>
          <a:p>
            <a:pPr marL="0" indent="0" eaLnBrk="1" hangingPunct="1">
              <a:spcBef>
                <a:spcPct val="20000"/>
              </a:spcBef>
              <a:buClr>
                <a:schemeClr val="accent2"/>
              </a:buClr>
              <a:buSzTx/>
              <a:buNone/>
            </a:pP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休息日</a:t>
            </a:r>
            <a:r>
              <a:rPr kumimoji="1" lang="zh-TW" altLang="en-US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出勤時數一律納入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32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條每月延長工時總數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(46H)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計算</a:t>
            </a:r>
          </a:p>
          <a:p>
            <a:pPr eaLnBrk="1" hangingPunct="1">
              <a:spcBef>
                <a:spcPct val="20000"/>
              </a:spcBef>
              <a:buClr>
                <a:schemeClr val="accent2"/>
              </a:buClr>
              <a:buSzTx/>
              <a:buFont typeface="Wingdings" pitchFamily="2" charset="2"/>
              <a:buNone/>
            </a:pPr>
            <a:endParaRPr kumimoji="1" lang="en-US" altLang="zh-TW" sz="2200" dirty="0" smtClean="0"/>
          </a:p>
          <a:p>
            <a:endParaRPr lang="zh-TW" altLang="en-US" sz="2200" dirty="0" smtClean="0"/>
          </a:p>
        </p:txBody>
      </p:sp>
      <p:sp>
        <p:nvSpPr>
          <p:cNvPr id="9220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499992" y="3164971"/>
            <a:ext cx="4464496" cy="3000333"/>
          </a:xfrm>
          <a:noFill/>
          <a:ln w="19050">
            <a:noFill/>
          </a:ln>
        </p:spPr>
        <p:txBody>
          <a:bodyPr/>
          <a:lstStyle/>
          <a:p>
            <a:pPr marL="0" indent="0" eaLnBrk="1" hangingPunct="1">
              <a:spcBef>
                <a:spcPct val="20000"/>
              </a:spcBef>
              <a:buClr>
                <a:schemeClr val="accent2"/>
              </a:buClr>
              <a:buSzTx/>
              <a:buNone/>
            </a:pP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前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個小時加班費：</a:t>
            </a:r>
            <a:r>
              <a:rPr kumimoji="1" lang="en-US" altLang="zh-TW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kumimoji="1" lang="zh-TW" altLang="en-US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又</a:t>
            </a:r>
            <a:r>
              <a:rPr kumimoji="1" lang="en-US" altLang="zh-TW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1/3</a:t>
            </a:r>
          </a:p>
          <a:p>
            <a:pPr marL="0" indent="0" eaLnBrk="1" hangingPunct="1">
              <a:spcBef>
                <a:spcPct val="20000"/>
              </a:spcBef>
              <a:buClr>
                <a:schemeClr val="accent2"/>
              </a:buClr>
              <a:buSzTx/>
              <a:buNone/>
            </a:pP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3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個小時起加班費：</a:t>
            </a:r>
            <a:r>
              <a:rPr kumimoji="1" lang="en-US" altLang="zh-TW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kumimoji="1" lang="zh-TW" altLang="en-US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又</a:t>
            </a:r>
            <a:r>
              <a:rPr kumimoji="1" lang="en-US" altLang="zh-TW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2/3</a:t>
            </a:r>
          </a:p>
          <a:p>
            <a:pPr marL="0" indent="0" eaLnBrk="1" hangingPunct="1">
              <a:spcBef>
                <a:spcPct val="20000"/>
              </a:spcBef>
              <a:buClr>
                <a:schemeClr val="accent2"/>
              </a:buClr>
              <a:buSzTx/>
              <a:buNone/>
            </a:pPr>
            <a:r>
              <a:rPr kumimoji="1" lang="zh-TW" altLang="en-US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 </a:t>
            </a:r>
            <a:endParaRPr kumimoji="1" lang="en-US" altLang="zh-TW" b="1" dirty="0" smtClean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0" indent="0" eaLnBrk="1" hangingPunct="1">
              <a:spcBef>
                <a:spcPct val="20000"/>
              </a:spcBef>
              <a:buClr>
                <a:schemeClr val="accent2"/>
              </a:buClr>
              <a:buSzTx/>
              <a:buNone/>
            </a:pP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1-4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小時，以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4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小時計</a:t>
            </a:r>
            <a:endParaRPr kumimoji="1"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0" indent="0" eaLnBrk="1" hangingPunct="1">
              <a:spcBef>
                <a:spcPct val="20000"/>
              </a:spcBef>
              <a:buClr>
                <a:schemeClr val="accent2"/>
              </a:buClr>
              <a:buSzTx/>
              <a:buNone/>
            </a:pP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5-8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小時，以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小時計</a:t>
            </a:r>
            <a:endParaRPr kumimoji="1"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0" indent="0" eaLnBrk="1" hangingPunct="1">
              <a:spcBef>
                <a:spcPct val="20000"/>
              </a:spcBef>
              <a:buClr>
                <a:schemeClr val="accent2"/>
              </a:buClr>
              <a:buSzTx/>
              <a:buNone/>
            </a:pP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9-12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小時，以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小時計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51520" y="2204864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TW" sz="3200" b="1" dirty="0" smtClean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1.</a:t>
            </a:r>
            <a:r>
              <a:rPr lang="zh-TW" altLang="en-US" sz="2800" b="1" dirty="0" smtClean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工時</a:t>
            </a:r>
            <a:r>
              <a:rPr lang="zh-TW" altLang="en-US" sz="2800" b="1" dirty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安排</a:t>
            </a:r>
            <a:r>
              <a:rPr lang="en-US" altLang="zh-TW" sz="2800" b="1" dirty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『</a:t>
            </a:r>
            <a:r>
              <a:rPr lang="zh-TW" altLang="en-US" sz="28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總量管制</a:t>
            </a:r>
            <a:r>
              <a:rPr lang="en-US" altLang="zh-TW" sz="2800" b="1" dirty="0" smtClean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』</a:t>
            </a:r>
            <a:endParaRPr lang="en-US" altLang="zh-TW" sz="2800" b="1" dirty="0">
              <a:solidFill>
                <a:srgbClr val="595959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716016" y="2204864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TW" sz="3200" b="1" dirty="0" smtClean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2.</a:t>
            </a:r>
            <a:r>
              <a:rPr lang="zh-TW" altLang="en-US" sz="2800" b="1" dirty="0" smtClean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工資</a:t>
            </a:r>
            <a:r>
              <a:rPr lang="zh-TW" altLang="en-US" sz="2800" b="1" dirty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成本</a:t>
            </a:r>
            <a:r>
              <a:rPr lang="en-US" altLang="zh-TW" sz="2800" b="1" dirty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『</a:t>
            </a:r>
            <a:r>
              <a:rPr lang="zh-TW" altLang="en-US" sz="28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以價制量</a:t>
            </a:r>
            <a:r>
              <a:rPr lang="en-US" altLang="zh-TW" sz="2800" b="1" dirty="0" smtClean="0">
                <a:solidFill>
                  <a:srgbClr val="595959"/>
                </a:solidFill>
                <a:latin typeface="Noto Sans CJK TC Bold" pitchFamily="34" charset="-120"/>
                <a:ea typeface="Noto Sans CJK TC Bold" pitchFamily="34" charset="-120"/>
              </a:rPr>
              <a:t>』</a:t>
            </a:r>
            <a:endParaRPr lang="en-US" altLang="zh-TW" sz="2800" b="1" dirty="0">
              <a:solidFill>
                <a:srgbClr val="595959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245368" y="2924944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16016" y="2924944"/>
            <a:ext cx="41044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10</a:t>
            </a:fld>
            <a:endParaRPr lang="en-US" altLang="zh-TW" dirty="0"/>
          </a:p>
        </p:txBody>
      </p:sp>
      <p:sp>
        <p:nvSpPr>
          <p:cNvPr id="10" name="標題 2"/>
          <p:cNvSpPr txBox="1">
            <a:spLocks/>
          </p:cNvSpPr>
          <p:nvPr/>
        </p:nvSpPr>
        <p:spPr bwMode="auto">
          <a:xfrm>
            <a:off x="1066800" y="427037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/>
          <a:p>
            <a:pPr lvl="0" eaLnBrk="0" hangingPunct="0">
              <a:spcBef>
                <a:spcPct val="0"/>
              </a:spcBef>
              <a:buClrTx/>
              <a:buNone/>
            </a:pPr>
            <a:r>
              <a:rPr lang="zh-TW" altLang="en-US" sz="4000" b="1" dirty="0" smtClean="0">
                <a:solidFill>
                  <a:schemeClr val="tx2"/>
                </a:solidFill>
                <a:latin typeface="Noto Sans CJK TC Black" pitchFamily="34" charset="-120"/>
                <a:ea typeface="Noto Sans CJK TC Black" pitchFamily="34" charset="-120"/>
              </a:rPr>
              <a:t>一例一休的好處？</a:t>
            </a: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Noto Sans CJK TC Bold" pitchFamily="34" charset="-120"/>
              <a:ea typeface="Noto Sans CJK TC Bold" pitchFamily="34" charset="-120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95288" y="762686"/>
            <a:ext cx="7416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  <a:defRPr/>
            </a:pPr>
            <a:r>
              <a:rPr lang="en-US" altLang="zh-TW" sz="3600" b="1" dirty="0" smtClean="0">
                <a:latin typeface="Noto Sans CJK TC Bold" pitchFamily="34" charset="-120"/>
                <a:ea typeface="Noto Sans CJK TC Bold" pitchFamily="34" charset="-120"/>
              </a:rPr>
              <a:t>【</a:t>
            </a:r>
            <a:r>
              <a:rPr lang="zh-TW" altLang="en-US" sz="3600" b="1" dirty="0" smtClean="0">
                <a:latin typeface="Noto Sans CJK TC Bold" pitchFamily="34" charset="-120"/>
                <a:ea typeface="Noto Sans CJK TC Bold" pitchFamily="34" charset="-120"/>
              </a:rPr>
              <a:t>修法前</a:t>
            </a:r>
            <a:r>
              <a:rPr lang="en-US" altLang="zh-TW" sz="3600" b="1" dirty="0" smtClean="0">
                <a:latin typeface="Noto Sans CJK TC Bold" pitchFamily="34" charset="-120"/>
                <a:ea typeface="Noto Sans CJK TC Bold" pitchFamily="34" charset="-120"/>
              </a:rPr>
              <a:t>】</a:t>
            </a:r>
            <a:r>
              <a:rPr lang="zh-TW" altLang="en-US" sz="3600" b="1" dirty="0">
                <a:latin typeface="Noto Sans CJK TC Bold" pitchFamily="34" charset="-120"/>
                <a:ea typeface="Noto Sans CJK TC Bold" pitchFamily="34" charset="-120"/>
              </a:rPr>
              <a:t>加班費給付基準</a:t>
            </a:r>
            <a:endParaRPr lang="zh-TW" altLang="en-US" sz="2400" b="1" dirty="0">
              <a:latin typeface="Noto Sans CJK TC Bold" pitchFamily="34" charset="-120"/>
              <a:ea typeface="Noto Sans CJK TC Bold" pitchFamily="34" charset="-120"/>
            </a:endParaRPr>
          </a:p>
        </p:txBody>
      </p:sp>
      <p:grpSp>
        <p:nvGrpSpPr>
          <p:cNvPr id="10243" name="Group 3"/>
          <p:cNvGrpSpPr>
            <a:grpSpLocks/>
          </p:cNvGrpSpPr>
          <p:nvPr/>
        </p:nvGrpSpPr>
        <p:grpSpPr bwMode="auto">
          <a:xfrm>
            <a:off x="785786" y="6215082"/>
            <a:ext cx="7277100" cy="338137"/>
            <a:chOff x="521" y="3586"/>
            <a:chExt cx="4584" cy="213"/>
          </a:xfrm>
        </p:grpSpPr>
        <p:sp>
          <p:nvSpPr>
            <p:cNvPr id="10376" name="Rectangle 4"/>
            <p:cNvSpPr>
              <a:spLocks noChangeArrowheads="1"/>
            </p:cNvSpPr>
            <p:nvPr/>
          </p:nvSpPr>
          <p:spPr bwMode="auto">
            <a:xfrm>
              <a:off x="521" y="3586"/>
              <a:ext cx="4584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altLang="zh-TW" sz="1600" dirty="0">
                  <a:latin typeface="Noto Sans CJK TC Bold" pitchFamily="34" charset="-120"/>
                  <a:ea typeface="Noto Sans CJK TC Bold" pitchFamily="34" charset="-120"/>
                </a:rPr>
                <a:t>  </a:t>
              </a:r>
              <a:r>
                <a:rPr lang="en-US" altLang="zh-TW" sz="1600" dirty="0">
                  <a:solidFill>
                    <a:schemeClr val="bg1"/>
                  </a:solidFill>
                  <a:latin typeface="Noto Sans CJK TC Bold" pitchFamily="34" charset="-120"/>
                  <a:ea typeface="Noto Sans CJK TC Bold" pitchFamily="34" charset="-120"/>
                </a:rPr>
                <a:t>□</a:t>
              </a:r>
              <a:r>
                <a:rPr lang="en-US" altLang="zh-TW" sz="1600" dirty="0">
                  <a:latin typeface="Noto Sans CJK TC Bold" pitchFamily="34" charset="-120"/>
                  <a:ea typeface="Noto Sans CJK TC Bold" pitchFamily="34" charset="-120"/>
                </a:rPr>
                <a:t> 37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條休假日    </a:t>
              </a:r>
              <a:r>
                <a:rPr lang="zh-TW" altLang="en-US" sz="1600" dirty="0">
                  <a:solidFill>
                    <a:schemeClr val="bg1"/>
                  </a:solidFill>
                  <a:latin typeface="Noto Sans CJK TC Bold" pitchFamily="34" charset="-120"/>
                  <a:ea typeface="Noto Sans CJK TC Bold" pitchFamily="34" charset="-120"/>
                </a:rPr>
                <a:t>□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 </a:t>
              </a:r>
              <a:r>
                <a:rPr lang="en-US" altLang="zh-TW" sz="1600" dirty="0">
                  <a:latin typeface="Noto Sans CJK TC Bold" pitchFamily="34" charset="-120"/>
                  <a:ea typeface="Noto Sans CJK TC Bold" pitchFamily="34" charset="-120"/>
                </a:rPr>
                <a:t>36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條例假日   </a:t>
              </a:r>
              <a:r>
                <a:rPr lang="zh-TW" altLang="en-US" sz="1600" dirty="0">
                  <a:solidFill>
                    <a:schemeClr val="bg1"/>
                  </a:solidFill>
                  <a:latin typeface="Noto Sans CJK TC Bold" pitchFamily="34" charset="-120"/>
                  <a:ea typeface="Noto Sans CJK TC Bold" pitchFamily="34" charset="-120"/>
                </a:rPr>
                <a:t> □ 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因縮短工時所約定之休息日    </a:t>
              </a:r>
              <a:r>
                <a:rPr lang="zh-TW" altLang="en-US" sz="1600" dirty="0">
                  <a:solidFill>
                    <a:schemeClr val="bg1"/>
                  </a:solidFill>
                  <a:latin typeface="Noto Sans CJK TC Bold" pitchFamily="34" charset="-120"/>
                  <a:ea typeface="Noto Sans CJK TC Bold" pitchFamily="34" charset="-120"/>
                </a:rPr>
                <a:t>□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 </a:t>
              </a:r>
              <a:r>
                <a:rPr lang="zh-TW" altLang="en-US" sz="1600" dirty="0" smtClean="0">
                  <a:latin typeface="Noto Sans CJK TC Bold" pitchFamily="34" charset="-120"/>
                  <a:ea typeface="Noto Sans CJK TC Bold" pitchFamily="34" charset="-120"/>
                </a:rPr>
                <a:t>  上班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日 </a:t>
              </a:r>
            </a:p>
          </p:txBody>
        </p:sp>
        <p:sp>
          <p:nvSpPr>
            <p:cNvPr id="10377" name="Rectangle 5"/>
            <p:cNvSpPr>
              <a:spLocks noChangeArrowheads="1"/>
            </p:cNvSpPr>
            <p:nvPr/>
          </p:nvSpPr>
          <p:spPr bwMode="auto">
            <a:xfrm>
              <a:off x="567" y="3612"/>
              <a:ext cx="136" cy="13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378" name="Rectangle 6"/>
            <p:cNvSpPr>
              <a:spLocks noChangeArrowheads="1"/>
            </p:cNvSpPr>
            <p:nvPr/>
          </p:nvSpPr>
          <p:spPr bwMode="auto">
            <a:xfrm>
              <a:off x="2411" y="3631"/>
              <a:ext cx="136" cy="136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379" name="Rectangle 7"/>
            <p:cNvSpPr>
              <a:spLocks noChangeArrowheads="1"/>
            </p:cNvSpPr>
            <p:nvPr/>
          </p:nvSpPr>
          <p:spPr bwMode="auto">
            <a:xfrm>
              <a:off x="1519" y="3612"/>
              <a:ext cx="136" cy="136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0380" name="Rectangle 8"/>
            <p:cNvSpPr>
              <a:spLocks noChangeArrowheads="1"/>
            </p:cNvSpPr>
            <p:nvPr/>
          </p:nvSpPr>
          <p:spPr bwMode="auto">
            <a:xfrm>
              <a:off x="4256" y="3631"/>
              <a:ext cx="136" cy="136"/>
            </a:xfrm>
            <a:prstGeom prst="rect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aphicFrame>
        <p:nvGraphicFramePr>
          <p:cNvPr id="412681" name="Group 9"/>
          <p:cNvGraphicFramePr>
            <a:graphicFrameLocks noGrp="1"/>
          </p:cNvGraphicFramePr>
          <p:nvPr>
            <p:ph/>
          </p:nvPr>
        </p:nvGraphicFramePr>
        <p:xfrm>
          <a:off x="684213" y="1844671"/>
          <a:ext cx="7674000" cy="4013220"/>
        </p:xfrm>
        <a:graphic>
          <a:graphicData uri="http://schemas.openxmlformats.org/drawingml/2006/table">
            <a:tbl>
              <a:tblPr/>
              <a:tblGrid>
                <a:gridCol w="649072"/>
                <a:gridCol w="929534"/>
                <a:gridCol w="929534"/>
                <a:gridCol w="926863"/>
                <a:gridCol w="929534"/>
                <a:gridCol w="929534"/>
                <a:gridCol w="929534"/>
                <a:gridCol w="1450395"/>
              </a:tblGrid>
              <a:tr h="3066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一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四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H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8H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︵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國</a:t>
                      </a:r>
                      <a:endParaRPr kumimoji="1" lang="zh-TW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定</a:t>
                      </a:r>
                      <a:endParaRPr kumimoji="1" lang="zh-TW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假</a:t>
                      </a:r>
                      <a:endParaRPr kumimoji="1" lang="zh-TW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  <a:endParaRPr kumimoji="1" lang="zh-TW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︶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8H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︵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假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︶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6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7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066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387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9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2286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2404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11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2387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12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FC3F880B-29B9-48C9-BB7A-61541720E211}" type="slidenum">
              <a:rPr lang="en-US" altLang="zh-TW" smtClean="0"/>
              <a:pPr>
                <a:buNone/>
                <a:defRPr/>
              </a:pPr>
              <a:t>11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395288" y="714356"/>
            <a:ext cx="8748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zh-TW" sz="3600" b="1" dirty="0"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【</a:t>
            </a:r>
            <a:r>
              <a:rPr lang="zh-TW" altLang="en-US" sz="3600" b="1" dirty="0"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修法後</a:t>
            </a:r>
            <a:r>
              <a:rPr lang="en-US" altLang="zh-TW" sz="3600" b="1" dirty="0" smtClean="0"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】</a:t>
            </a:r>
            <a:r>
              <a:rPr lang="zh-TW" altLang="en-US" sz="3600" b="1" dirty="0" smtClean="0"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加班費</a:t>
            </a:r>
            <a:r>
              <a:rPr lang="zh-TW" altLang="en-US" sz="3600" b="1" dirty="0"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給付基準</a:t>
            </a:r>
            <a:endParaRPr lang="zh-TW" altLang="en-US" sz="2400" b="1" dirty="0">
              <a:latin typeface="Noto Sans CJK TC Bold" pitchFamily="34" charset="-120"/>
              <a:ea typeface="Noto Sans CJK TC Bold" pitchFamily="34" charset="-120"/>
              <a:cs typeface="Adobe 繁黑體 Std B"/>
            </a:endParaRPr>
          </a:p>
        </p:txBody>
      </p:sp>
      <p:grpSp>
        <p:nvGrpSpPr>
          <p:cNvPr id="11267" name="Group 3"/>
          <p:cNvGrpSpPr>
            <a:grpSpLocks/>
          </p:cNvGrpSpPr>
          <p:nvPr/>
        </p:nvGrpSpPr>
        <p:grpSpPr bwMode="auto">
          <a:xfrm>
            <a:off x="714348" y="6215082"/>
            <a:ext cx="5830887" cy="338137"/>
            <a:chOff x="471" y="3580"/>
            <a:chExt cx="3673" cy="213"/>
          </a:xfrm>
        </p:grpSpPr>
        <p:sp>
          <p:nvSpPr>
            <p:cNvPr id="11415" name="Rectangle 4"/>
            <p:cNvSpPr>
              <a:spLocks noChangeArrowheads="1"/>
            </p:cNvSpPr>
            <p:nvPr/>
          </p:nvSpPr>
          <p:spPr bwMode="auto">
            <a:xfrm>
              <a:off x="471" y="3580"/>
              <a:ext cx="3673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altLang="zh-TW" sz="1600" dirty="0">
                  <a:solidFill>
                    <a:schemeClr val="bg1"/>
                  </a:solidFill>
                  <a:latin typeface="Noto Sans CJK TC Bold" pitchFamily="34" charset="-120"/>
                  <a:ea typeface="Noto Sans CJK TC Bold" pitchFamily="34" charset="-120"/>
                </a:rPr>
                <a:t>  □ </a:t>
              </a:r>
              <a:r>
                <a:rPr lang="en-US" altLang="zh-TW" sz="1600" dirty="0">
                  <a:latin typeface="Noto Sans CJK TC Bold" pitchFamily="34" charset="-120"/>
                  <a:ea typeface="Noto Sans CJK TC Bold" pitchFamily="34" charset="-120"/>
                </a:rPr>
                <a:t>37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條休假日   </a:t>
              </a:r>
              <a:r>
                <a:rPr lang="zh-TW" altLang="en-US" sz="1600" dirty="0">
                  <a:solidFill>
                    <a:schemeClr val="bg1"/>
                  </a:solidFill>
                  <a:latin typeface="Noto Sans CJK TC Bold" pitchFamily="34" charset="-120"/>
                  <a:ea typeface="Noto Sans CJK TC Bold" pitchFamily="34" charset="-120"/>
                </a:rPr>
                <a:t> □ </a:t>
              </a:r>
              <a:r>
                <a:rPr lang="en-US" altLang="zh-TW" sz="1600" dirty="0">
                  <a:latin typeface="Noto Sans CJK TC Bold" pitchFamily="34" charset="-120"/>
                  <a:ea typeface="Noto Sans CJK TC Bold" pitchFamily="34" charset="-120"/>
                </a:rPr>
                <a:t>36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條例假日    </a:t>
              </a:r>
              <a:r>
                <a:rPr lang="zh-TW" altLang="en-US" sz="1600" dirty="0">
                  <a:solidFill>
                    <a:schemeClr val="bg1"/>
                  </a:solidFill>
                  <a:latin typeface="Noto Sans CJK TC Bold" pitchFamily="34" charset="-120"/>
                  <a:ea typeface="Noto Sans CJK TC Bold" pitchFamily="34" charset="-120"/>
                </a:rPr>
                <a:t>□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 </a:t>
              </a:r>
              <a:r>
                <a:rPr lang="zh-TW" altLang="en-US" sz="1600" dirty="0" smtClean="0">
                  <a:latin typeface="Noto Sans CJK TC Bold" pitchFamily="34" charset="-120"/>
                  <a:ea typeface="Noto Sans CJK TC Bold" pitchFamily="34" charset="-120"/>
                </a:rPr>
                <a:t> </a:t>
              </a:r>
              <a:r>
                <a:rPr lang="en-US" altLang="zh-TW" sz="1600" dirty="0" smtClean="0">
                  <a:latin typeface="Noto Sans CJK TC Bold" pitchFamily="34" charset="-120"/>
                  <a:ea typeface="Noto Sans CJK TC Bold" pitchFamily="34" charset="-120"/>
                </a:rPr>
                <a:t>36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條休息日        </a:t>
              </a:r>
              <a:r>
                <a:rPr lang="zh-TW" altLang="en-US" sz="1600" dirty="0" smtClean="0">
                  <a:latin typeface="Noto Sans CJK TC Bold" pitchFamily="34" charset="-120"/>
                  <a:ea typeface="Noto Sans CJK TC Bold" pitchFamily="34" charset="-120"/>
                </a:rPr>
                <a:t>  上班</a:t>
              </a:r>
              <a:r>
                <a:rPr lang="zh-TW" altLang="en-US" sz="1600" dirty="0">
                  <a:latin typeface="Noto Sans CJK TC Bold" pitchFamily="34" charset="-120"/>
                  <a:ea typeface="Noto Sans CJK TC Bold" pitchFamily="34" charset="-120"/>
                </a:rPr>
                <a:t>日 </a:t>
              </a:r>
            </a:p>
          </p:txBody>
        </p:sp>
        <p:sp>
          <p:nvSpPr>
            <p:cNvPr id="11416" name="Rectangle 5"/>
            <p:cNvSpPr>
              <a:spLocks noChangeArrowheads="1"/>
            </p:cNvSpPr>
            <p:nvPr/>
          </p:nvSpPr>
          <p:spPr bwMode="auto">
            <a:xfrm>
              <a:off x="567" y="3612"/>
              <a:ext cx="136" cy="13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1417" name="Rectangle 6"/>
            <p:cNvSpPr>
              <a:spLocks noChangeArrowheads="1"/>
            </p:cNvSpPr>
            <p:nvPr/>
          </p:nvSpPr>
          <p:spPr bwMode="auto">
            <a:xfrm>
              <a:off x="2361" y="3625"/>
              <a:ext cx="136" cy="136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1418" name="Rectangle 7"/>
            <p:cNvSpPr>
              <a:spLocks noChangeArrowheads="1"/>
            </p:cNvSpPr>
            <p:nvPr/>
          </p:nvSpPr>
          <p:spPr bwMode="auto">
            <a:xfrm>
              <a:off x="1461" y="3625"/>
              <a:ext cx="136" cy="136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1419" name="Rectangle 8"/>
            <p:cNvSpPr>
              <a:spLocks noChangeArrowheads="1"/>
            </p:cNvSpPr>
            <p:nvPr/>
          </p:nvSpPr>
          <p:spPr bwMode="auto">
            <a:xfrm>
              <a:off x="3396" y="3625"/>
              <a:ext cx="136" cy="136"/>
            </a:xfrm>
            <a:prstGeom prst="rect">
              <a:avLst/>
            </a:prstGeom>
            <a:solidFill>
              <a:srgbClr val="33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aphicFrame>
        <p:nvGraphicFramePr>
          <p:cNvPr id="412681" name="Group 9"/>
          <p:cNvGraphicFramePr>
            <a:graphicFrameLocks noGrp="1"/>
          </p:cNvGraphicFramePr>
          <p:nvPr>
            <p:ph/>
          </p:nvPr>
        </p:nvGraphicFramePr>
        <p:xfrm>
          <a:off x="684213" y="1844675"/>
          <a:ext cx="7560838" cy="4176612"/>
        </p:xfrm>
        <a:graphic>
          <a:graphicData uri="http://schemas.openxmlformats.org/drawingml/2006/table">
            <a:tbl>
              <a:tblPr/>
              <a:tblGrid>
                <a:gridCol w="639501"/>
                <a:gridCol w="915827"/>
                <a:gridCol w="915827"/>
                <a:gridCol w="913195"/>
                <a:gridCol w="915827"/>
                <a:gridCol w="915827"/>
                <a:gridCol w="1264071"/>
                <a:gridCol w="1080763"/>
              </a:tblGrid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一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二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四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H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8H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︵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國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假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︶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8H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︵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假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︶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6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7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0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67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9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267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267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11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267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12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+1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2/3H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＋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2H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FC3F880B-29B9-48C9-BB7A-61541720E211}" type="slidenum">
              <a:rPr lang="en-US" altLang="zh-TW" smtClean="0"/>
              <a:pPr>
                <a:buNone/>
                <a:defRPr/>
              </a:pPr>
              <a:t>12</a:t>
            </a:fld>
            <a:endParaRPr lang="en-US" altLang="zh-TW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8215338" y="1214422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endParaRPr lang="zh-TW" altLang="en-US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5929322" y="2143116"/>
            <a:ext cx="1214446" cy="1260000"/>
          </a:xfrm>
          <a:prstGeom prst="rect">
            <a:avLst/>
          </a:prstGeom>
          <a:noFill/>
          <a:ln w="38100">
            <a:solidFill>
              <a:srgbClr val="0033CC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  <a:spcAft>
                <a:spcPts val="600"/>
              </a:spcAft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1/3H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1/3H</a:t>
            </a:r>
          </a:p>
          <a:p>
            <a:pPr>
              <a:spcBef>
                <a:spcPts val="6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/>
          </a:p>
        </p:txBody>
      </p:sp>
      <p:sp>
        <p:nvSpPr>
          <p:cNvPr id="18" name="文字方塊 17"/>
          <p:cNvSpPr txBox="1"/>
          <p:nvPr/>
        </p:nvSpPr>
        <p:spPr>
          <a:xfrm>
            <a:off x="5929322" y="1857364"/>
            <a:ext cx="1214446" cy="280800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1/3H</a:t>
            </a:r>
          </a:p>
          <a:p>
            <a:pPr>
              <a:spcBef>
                <a:spcPts val="25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1/3H</a:t>
            </a:r>
          </a:p>
          <a:p>
            <a:pPr>
              <a:lnSpc>
                <a:spcPct val="150000"/>
              </a:lnSpc>
              <a:spcBef>
                <a:spcPts val="25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2/3H</a:t>
            </a: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2/3H</a:t>
            </a: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2/3H</a:t>
            </a: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B050"/>
                </a:solidFill>
              </a:rPr>
              <a:t>+1</a:t>
            </a:r>
            <a:r>
              <a:rPr lang="zh-TW" altLang="en-US" sz="1400" b="1" dirty="0" smtClean="0">
                <a:solidFill>
                  <a:srgbClr val="00B050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B050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B050"/>
              </a:solidFill>
            </a:endParaRP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B050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5929322" y="1857364"/>
            <a:ext cx="1214446" cy="4212000"/>
          </a:xfrm>
          <a:prstGeom prst="rect">
            <a:avLst/>
          </a:prstGeom>
          <a:noFill/>
          <a:ln w="38100">
            <a:solidFill>
              <a:srgbClr val="0033CC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1/3H</a:t>
            </a:r>
          </a:p>
          <a:p>
            <a:pPr>
              <a:lnSpc>
                <a:spcPct val="150000"/>
              </a:lnSpc>
              <a:spcBef>
                <a:spcPts val="25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1/3H</a:t>
            </a:r>
          </a:p>
          <a:p>
            <a:pPr>
              <a:spcBef>
                <a:spcPts val="25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lnSpc>
                <a:spcPct val="200000"/>
              </a:lnSpc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r>
              <a:rPr lang="en-US" altLang="zh-TW" sz="1400" b="1" dirty="0" smtClean="0">
                <a:solidFill>
                  <a:srgbClr val="0033CC"/>
                </a:solidFill>
              </a:rPr>
              <a:t>+1</a:t>
            </a:r>
            <a:r>
              <a:rPr lang="zh-TW" altLang="en-US" sz="1400" b="1" dirty="0" smtClean="0">
                <a:solidFill>
                  <a:srgbClr val="0033CC"/>
                </a:solidFill>
              </a:rPr>
              <a:t>又</a:t>
            </a:r>
            <a:r>
              <a:rPr lang="en-US" altLang="zh-TW" sz="1400" b="1" dirty="0" smtClean="0">
                <a:solidFill>
                  <a:srgbClr val="0033CC"/>
                </a:solidFill>
              </a:rPr>
              <a:t>2/3H</a:t>
            </a: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  <a:p>
            <a:pPr>
              <a:spcBef>
                <a:spcPts val="300"/>
              </a:spcBef>
              <a:buNone/>
            </a:pPr>
            <a:endParaRPr lang="en-US" altLang="zh-TW" sz="1400" b="1" dirty="0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4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zh-TW" altLang="zh-TW" dirty="0" smtClean="0">
                <a:latin typeface="Noto Sans Mono CJK TC Bold" pitchFamily="34" charset="-120"/>
                <a:ea typeface="Noto Sans Mono CJK TC Bold" pitchFamily="34" charset="-120"/>
              </a:rPr>
              <a:t>以平日每小時工資額為</a:t>
            </a:r>
            <a:r>
              <a:rPr lang="en-US" altLang="zh-TW" dirty="0" smtClean="0">
                <a:latin typeface="Noto Sans Mono CJK TC Bold" pitchFamily="34" charset="-120"/>
                <a:ea typeface="Noto Sans Mono CJK TC Bold" pitchFamily="34" charset="-120"/>
              </a:rPr>
              <a:t>150</a:t>
            </a:r>
            <a:r>
              <a:rPr lang="zh-TW" altLang="zh-TW" dirty="0" smtClean="0">
                <a:latin typeface="Noto Sans Mono CJK TC Bold" pitchFamily="34" charset="-120"/>
                <a:ea typeface="Noto Sans Mono CJK TC Bold" pitchFamily="34" charset="-120"/>
              </a:rPr>
              <a:t>元</a:t>
            </a:r>
            <a:r>
              <a:rPr lang="zh-TW" altLang="en-US" dirty="0" smtClean="0">
                <a:latin typeface="Noto Sans Mono CJK TC Bold" pitchFamily="34" charset="-120"/>
                <a:ea typeface="Noto Sans Mono CJK TC Bold" pitchFamily="34" charset="-120"/>
              </a:rPr>
              <a:t>為例</a:t>
            </a:r>
            <a:endParaRPr lang="zh-TW" altLang="en-US" dirty="0">
              <a:latin typeface="Noto Sans Mono CJK TC Bold" pitchFamily="34" charset="-120"/>
              <a:ea typeface="Noto Sans Mono CJK TC Bold" pitchFamily="34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8291264" cy="4861520"/>
          </a:xfrm>
        </p:spPr>
        <p:txBody>
          <a:bodyPr/>
          <a:lstStyle/>
          <a:p>
            <a:pPr marL="0" lvl="1" indent="0">
              <a:lnSpc>
                <a:spcPct val="150000"/>
              </a:lnSpc>
              <a:buNone/>
            </a:pP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Q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休息日工作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小時，以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4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小時計，應另再加給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900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元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	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計算方式</a:t>
            </a:r>
            <a:r>
              <a:rPr lang="zh-TW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+150x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=900</a:t>
            </a:r>
          </a:p>
          <a:p>
            <a:pPr lvl="1">
              <a:lnSpc>
                <a:spcPct val="150000"/>
              </a:lnSpc>
              <a:buNone/>
            </a:pPr>
            <a:endParaRPr lang="zh-TW" altLang="zh-TW" sz="2000" dirty="0" smtClean="0">
              <a:solidFill>
                <a:schemeClr val="tx2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Q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休息日工作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6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小時，以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小時計，應另再加給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1,900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元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	</a:t>
            </a:r>
            <a:r>
              <a:rPr lang="zh-TW" altLang="zh-TW" b="1" dirty="0" smtClean="0">
                <a:latin typeface="Noto Sans CJK TC Bold" pitchFamily="34" charset="-120"/>
                <a:ea typeface="Noto Sans CJK TC Bold" pitchFamily="34" charset="-120"/>
              </a:rPr>
              <a:t>計算方式</a:t>
            </a:r>
            <a:r>
              <a:rPr lang="zh-TW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+150x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x6 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= 1900</a:t>
            </a:r>
          </a:p>
          <a:p>
            <a:pPr lvl="1">
              <a:lnSpc>
                <a:spcPct val="150000"/>
              </a:lnSpc>
              <a:buNone/>
            </a:pPr>
            <a:endParaRPr lang="zh-TW" altLang="zh-TW" sz="2000" dirty="0" smtClean="0">
              <a:solidFill>
                <a:schemeClr val="tx2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Q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休息日工作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10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小時，以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小時計，應另再加給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2,900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元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ct val="150000"/>
              </a:lnSpc>
              <a:buNone/>
            </a:pP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	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計算方式</a:t>
            </a:r>
            <a:r>
              <a:rPr lang="zh-TW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+150x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   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</a:t>
            </a:r>
            <a:r>
              <a:rPr lang="en-US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x10</a:t>
            </a:r>
            <a:r>
              <a:rPr lang="en-US" altLang="zh-TW" dirty="0" smtClean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=2900</a:t>
            </a:r>
            <a:endParaRPr lang="zh-TW" altLang="zh-TW" sz="2000" dirty="0" smtClean="0">
              <a:solidFill>
                <a:schemeClr val="tx2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3739020" y="2017504"/>
            <a:ext cx="360040" cy="760150"/>
            <a:chOff x="2627784" y="5229200"/>
            <a:chExt cx="360040" cy="760150"/>
          </a:xfrm>
        </p:grpSpPr>
        <p:sp>
          <p:nvSpPr>
            <p:cNvPr id="5" name="文字方塊 4"/>
            <p:cNvSpPr txBox="1"/>
            <p:nvPr/>
          </p:nvSpPr>
          <p:spPr>
            <a:xfrm>
              <a:off x="2627784" y="5229200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1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2627784" y="5589240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3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cxnSp>
          <p:nvCxnSpPr>
            <p:cNvPr id="10" name="直線接點 9"/>
            <p:cNvCxnSpPr/>
            <p:nvPr/>
          </p:nvCxnSpPr>
          <p:spPr>
            <a:xfrm>
              <a:off x="2627784" y="5589240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群組 13"/>
          <p:cNvGrpSpPr/>
          <p:nvPr/>
        </p:nvGrpSpPr>
        <p:grpSpPr>
          <a:xfrm>
            <a:off x="5757169" y="2040814"/>
            <a:ext cx="360040" cy="760150"/>
            <a:chOff x="3275856" y="5301208"/>
            <a:chExt cx="360040" cy="760150"/>
          </a:xfrm>
        </p:grpSpPr>
        <p:sp>
          <p:nvSpPr>
            <p:cNvPr id="7" name="文字方塊 6"/>
            <p:cNvSpPr txBox="1"/>
            <p:nvPr/>
          </p:nvSpPr>
          <p:spPr>
            <a:xfrm>
              <a:off x="3275856" y="5301208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2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3275856" y="5661248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3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cxnSp>
          <p:nvCxnSpPr>
            <p:cNvPr id="11" name="直線接點 10"/>
            <p:cNvCxnSpPr/>
            <p:nvPr/>
          </p:nvCxnSpPr>
          <p:spPr>
            <a:xfrm>
              <a:off x="3275856" y="5661248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6" name="直線接點 15"/>
          <p:cNvCxnSpPr/>
          <p:nvPr/>
        </p:nvCxnSpPr>
        <p:spPr>
          <a:xfrm>
            <a:off x="323528" y="2852936"/>
            <a:ext cx="8424936" cy="0"/>
          </a:xfrm>
          <a:prstGeom prst="line">
            <a:avLst/>
          </a:prstGeom>
          <a:ln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323528" y="4653136"/>
            <a:ext cx="8424936" cy="0"/>
          </a:xfrm>
          <a:prstGeom prst="line">
            <a:avLst/>
          </a:prstGeom>
          <a:ln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22" name="群組 21"/>
          <p:cNvGrpSpPr/>
          <p:nvPr/>
        </p:nvGrpSpPr>
        <p:grpSpPr>
          <a:xfrm>
            <a:off x="3788881" y="3691094"/>
            <a:ext cx="360040" cy="760150"/>
            <a:chOff x="2627784" y="5229200"/>
            <a:chExt cx="360040" cy="760150"/>
          </a:xfrm>
        </p:grpSpPr>
        <p:sp>
          <p:nvSpPr>
            <p:cNvPr id="23" name="文字方塊 22"/>
            <p:cNvSpPr txBox="1"/>
            <p:nvPr/>
          </p:nvSpPr>
          <p:spPr>
            <a:xfrm>
              <a:off x="2627784" y="5229200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1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2627784" y="5589240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3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cxnSp>
          <p:nvCxnSpPr>
            <p:cNvPr id="25" name="直線接點 24"/>
            <p:cNvCxnSpPr/>
            <p:nvPr/>
          </p:nvCxnSpPr>
          <p:spPr>
            <a:xfrm>
              <a:off x="2627784" y="5589240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6" name="群組 25"/>
          <p:cNvGrpSpPr/>
          <p:nvPr/>
        </p:nvGrpSpPr>
        <p:grpSpPr>
          <a:xfrm>
            <a:off x="5757169" y="3728936"/>
            <a:ext cx="390872" cy="707382"/>
            <a:chOff x="3533015" y="5313112"/>
            <a:chExt cx="390872" cy="707382"/>
          </a:xfrm>
        </p:grpSpPr>
        <p:sp>
          <p:nvSpPr>
            <p:cNvPr id="27" name="文字方塊 26"/>
            <p:cNvSpPr txBox="1"/>
            <p:nvPr/>
          </p:nvSpPr>
          <p:spPr>
            <a:xfrm>
              <a:off x="3548431" y="5313112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2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3563847" y="5620384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3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cxnSp>
          <p:nvCxnSpPr>
            <p:cNvPr id="29" name="直線接點 28"/>
            <p:cNvCxnSpPr/>
            <p:nvPr/>
          </p:nvCxnSpPr>
          <p:spPr>
            <a:xfrm>
              <a:off x="3533015" y="5661248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0" name="群組 29"/>
          <p:cNvGrpSpPr/>
          <p:nvPr/>
        </p:nvGrpSpPr>
        <p:grpSpPr>
          <a:xfrm>
            <a:off x="3788881" y="5373216"/>
            <a:ext cx="360040" cy="760150"/>
            <a:chOff x="2627784" y="5229200"/>
            <a:chExt cx="360040" cy="760150"/>
          </a:xfrm>
        </p:grpSpPr>
        <p:sp>
          <p:nvSpPr>
            <p:cNvPr id="31" name="文字方塊 30"/>
            <p:cNvSpPr txBox="1"/>
            <p:nvPr/>
          </p:nvSpPr>
          <p:spPr>
            <a:xfrm>
              <a:off x="2627784" y="5229200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1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2627784" y="5589240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3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cxnSp>
          <p:nvCxnSpPr>
            <p:cNvPr id="33" name="直線接點 32"/>
            <p:cNvCxnSpPr/>
            <p:nvPr/>
          </p:nvCxnSpPr>
          <p:spPr>
            <a:xfrm>
              <a:off x="2627784" y="5589240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4" name="群組 33"/>
          <p:cNvGrpSpPr/>
          <p:nvPr/>
        </p:nvGrpSpPr>
        <p:grpSpPr>
          <a:xfrm>
            <a:off x="5649847" y="5373216"/>
            <a:ext cx="421657" cy="760150"/>
            <a:chOff x="3497704" y="5301208"/>
            <a:chExt cx="421657" cy="760150"/>
          </a:xfrm>
        </p:grpSpPr>
        <p:sp>
          <p:nvSpPr>
            <p:cNvPr id="35" name="文字方塊 34"/>
            <p:cNvSpPr txBox="1"/>
            <p:nvPr/>
          </p:nvSpPr>
          <p:spPr>
            <a:xfrm>
              <a:off x="3559321" y="5301208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2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3548769" y="5661248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None/>
              </a:pPr>
              <a:r>
                <a:rPr lang="en-US" altLang="zh-TW" dirty="0" smtClean="0">
                  <a:solidFill>
                    <a:srgbClr val="C00000"/>
                  </a:solidFill>
                  <a:latin typeface="Noto Sans CJK TC Bold" pitchFamily="34" charset="-120"/>
                  <a:ea typeface="Noto Sans CJK TC Bold" pitchFamily="34" charset="-120"/>
                </a:rPr>
                <a:t>3</a:t>
              </a:r>
              <a:endParaRPr lang="zh-TW" altLang="en-US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endParaRPr>
            </a:p>
          </p:txBody>
        </p:sp>
        <p:cxnSp>
          <p:nvCxnSpPr>
            <p:cNvPr id="37" name="直線接點 36"/>
            <p:cNvCxnSpPr/>
            <p:nvPr/>
          </p:nvCxnSpPr>
          <p:spPr>
            <a:xfrm>
              <a:off x="3497704" y="5669113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投影片編號版面配置區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13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投影片編號版面配置區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14</a:t>
            </a:fld>
            <a:endParaRPr lang="en-US" altLang="zh-TW" dirty="0"/>
          </a:p>
        </p:txBody>
      </p:sp>
      <p:cxnSp>
        <p:nvCxnSpPr>
          <p:cNvPr id="16" name="直線接點 15"/>
          <p:cNvCxnSpPr/>
          <p:nvPr/>
        </p:nvCxnSpPr>
        <p:spPr>
          <a:xfrm>
            <a:off x="323528" y="2852936"/>
            <a:ext cx="8424936" cy="0"/>
          </a:xfrm>
          <a:prstGeom prst="line">
            <a:avLst/>
          </a:prstGeom>
          <a:ln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323528" y="4653136"/>
            <a:ext cx="8424936" cy="0"/>
          </a:xfrm>
          <a:prstGeom prst="line">
            <a:avLst/>
          </a:prstGeom>
          <a:ln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aphicFrame>
        <p:nvGraphicFramePr>
          <p:cNvPr id="49" name="表格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500874"/>
              </p:ext>
            </p:extLst>
          </p:nvPr>
        </p:nvGraphicFramePr>
        <p:xfrm>
          <a:off x="1571604" y="214290"/>
          <a:ext cx="5786478" cy="642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6478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+mj-ea"/>
                          <a:ea typeface="+mj-ea"/>
                        </a:rPr>
                        <a:t>假設勞工：   每月工資 </a:t>
                      </a:r>
                      <a:r>
                        <a:rPr lang="en-US" altLang="zh-TW" b="1" dirty="0" smtClean="0">
                          <a:latin typeface="+mj-ea"/>
                          <a:ea typeface="+mj-ea"/>
                        </a:rPr>
                        <a:t>36,000</a:t>
                      </a:r>
                      <a:r>
                        <a:rPr lang="zh-TW" altLang="en-US" b="1" dirty="0" smtClean="0">
                          <a:latin typeface="+mj-ea"/>
                          <a:ea typeface="+mj-ea"/>
                        </a:rPr>
                        <a:t>元、每日工資 </a:t>
                      </a:r>
                      <a:r>
                        <a:rPr lang="en-US" altLang="zh-TW" b="1" dirty="0" smtClean="0">
                          <a:latin typeface="+mj-ea"/>
                          <a:ea typeface="+mj-ea"/>
                        </a:rPr>
                        <a:t>1,200</a:t>
                      </a:r>
                      <a:r>
                        <a:rPr lang="zh-TW" altLang="en-US" b="1" dirty="0" smtClean="0">
                          <a:latin typeface="+mj-ea"/>
                          <a:ea typeface="+mj-ea"/>
                        </a:rPr>
                        <a:t>元               每小時工資</a:t>
                      </a:r>
                      <a:r>
                        <a:rPr lang="en-US" altLang="zh-TW" b="1" dirty="0" smtClean="0">
                          <a:latin typeface="+mj-ea"/>
                          <a:ea typeface="+mj-ea"/>
                        </a:rPr>
                        <a:t>150</a:t>
                      </a:r>
                      <a:r>
                        <a:rPr lang="zh-TW" altLang="en-US" b="1" dirty="0" smtClean="0">
                          <a:latin typeface="+mj-ea"/>
                          <a:ea typeface="+mj-ea"/>
                        </a:rPr>
                        <a:t>元</a:t>
                      </a:r>
                      <a:endParaRPr lang="zh-TW" altLang="en-US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3" name="表格 52"/>
          <p:cNvGraphicFramePr>
            <a:graphicFrameLocks noGrp="1"/>
          </p:cNvGraphicFramePr>
          <p:nvPr/>
        </p:nvGraphicFramePr>
        <p:xfrm>
          <a:off x="214282" y="1000108"/>
          <a:ext cx="4214842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</a:tblGrid>
              <a:tr h="32861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工作日加班</a:t>
                      </a:r>
                      <a:endParaRPr lang="zh-TW" altLang="en-US" sz="16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2100280"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規定：</a:t>
                      </a:r>
                      <a:endParaRPr lang="en-US" altLang="zh-TW" sz="1600" b="1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前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小時加給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1/3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，之後每小時加給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2/3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。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試算：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以加班四小時為例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{150+(150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1/3)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}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2=400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{150+(150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2/3)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}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2=500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當日工資：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1200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+900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=2100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                                  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原有工資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}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      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加班費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}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600" dirty="0" smtClean="0">
                        <a:sym typeface="Wingdings 2"/>
                      </a:endParaRPr>
                    </a:p>
                    <a:p>
                      <a:endParaRPr lang="zh-TW" altLang="en-US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796580"/>
              </p:ext>
            </p:extLst>
          </p:nvPr>
        </p:nvGraphicFramePr>
        <p:xfrm>
          <a:off x="4572000" y="1000108"/>
          <a:ext cx="4214842" cy="250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</a:tblGrid>
              <a:tr h="39214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latin typeface="+mj-ea"/>
                          <a:ea typeface="+mj-ea"/>
                        </a:rPr>
                        <a:t>國定假日加班</a:t>
                      </a:r>
                      <a:endParaRPr lang="zh-TW" altLang="en-US" sz="16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108181"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+mj-ea"/>
                          <a:ea typeface="+mj-ea"/>
                        </a:rPr>
                        <a:t>規定：</a:t>
                      </a:r>
                      <a:endParaRPr lang="en-US" altLang="zh-TW" sz="1600" b="1" dirty="0" smtClean="0">
                        <a:latin typeface="+mj-ea"/>
                        <a:ea typeface="+mj-ea"/>
                      </a:endParaRPr>
                    </a:p>
                    <a:p>
                      <a:r>
                        <a:rPr lang="zh-TW" altLang="en-US" sz="1600" dirty="0" smtClean="0">
                          <a:latin typeface="+mj-ea"/>
                          <a:ea typeface="+mj-ea"/>
                        </a:rPr>
                        <a:t>給加倍工資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</a:rPr>
                        <a:t>原有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</a:rPr>
                        <a:t>+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</a:rPr>
                        <a:t>一倍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</a:rPr>
                        <a:t>，未滿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</a:rPr>
                        <a:t>8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</a:rPr>
                        <a:t>小時以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</a:rPr>
                        <a:t>8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</a:rPr>
                        <a:t>小時計算。</a:t>
                      </a:r>
                      <a:endParaRPr lang="en-US" altLang="zh-TW" sz="1600" dirty="0" smtClean="0"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latin typeface="+mj-ea"/>
                          <a:ea typeface="+mj-ea"/>
                          <a:sym typeface="Wingdings 2"/>
                        </a:rPr>
                        <a:t>當日</a:t>
                      </a:r>
                      <a:r>
                        <a:rPr lang="zh-TW" altLang="en-US" sz="1600" b="1" dirty="0" smtClean="0">
                          <a:latin typeface="+mj-ea"/>
                          <a:ea typeface="+mj-ea"/>
                          <a:sym typeface="Wingdings 2"/>
                        </a:rPr>
                        <a:t>工資：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  <a:sym typeface="Wingdings 2"/>
                        </a:rPr>
                        <a:t>1200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  <a:sym typeface="Wingdings 2"/>
                        </a:rPr>
                        <a:t>+1200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+mj-ea"/>
                          <a:ea typeface="+mj-ea"/>
                          <a:sym typeface="Wingdings 2"/>
                        </a:rPr>
                        <a:t>=2400</a:t>
                      </a:r>
                      <a:r>
                        <a:rPr lang="zh-TW" altLang="en-US" sz="1600" dirty="0" smtClean="0">
                          <a:latin typeface="+mj-ea"/>
                          <a:ea typeface="+mj-ea"/>
                          <a:sym typeface="Wingdings 2"/>
                        </a:rPr>
                        <a:t>元</a:t>
                      </a:r>
                      <a:endParaRPr lang="en-US" altLang="zh-TW" sz="1600" dirty="0" smtClean="0">
                        <a:latin typeface="+mj-ea"/>
                        <a:ea typeface="+mj-ea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latin typeface="+mj-ea"/>
                          <a:ea typeface="+mj-ea"/>
                          <a:sym typeface="Wingdings 2"/>
                        </a:rPr>
                        <a:t>                                             </a:t>
                      </a:r>
                      <a:r>
                        <a:rPr lang="en-US" altLang="zh-TW" sz="800" dirty="0" smtClean="0">
                          <a:latin typeface="+mj-ea"/>
                          <a:ea typeface="+mj-ea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+mj-ea"/>
                          <a:ea typeface="+mj-ea"/>
                          <a:sym typeface="Wingdings 2"/>
                        </a:rPr>
                        <a:t>原有工資</a:t>
                      </a:r>
                      <a:r>
                        <a:rPr lang="en-US" altLang="zh-TW" sz="800" dirty="0" smtClean="0">
                          <a:latin typeface="+mj-ea"/>
                          <a:ea typeface="+mj-ea"/>
                          <a:sym typeface="Wingdings 2"/>
                        </a:rPr>
                        <a:t>}</a:t>
                      </a:r>
                      <a:r>
                        <a:rPr lang="zh-TW" altLang="en-US" sz="800" dirty="0" smtClean="0">
                          <a:latin typeface="+mj-ea"/>
                          <a:ea typeface="+mj-ea"/>
                          <a:sym typeface="Wingdings 2"/>
                        </a:rPr>
                        <a:t>            </a:t>
                      </a:r>
                      <a:r>
                        <a:rPr lang="en-US" altLang="zh-TW" sz="800" dirty="0" smtClean="0">
                          <a:latin typeface="+mj-ea"/>
                          <a:ea typeface="+mj-ea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+mj-ea"/>
                          <a:ea typeface="+mj-ea"/>
                          <a:sym typeface="Wingdings 2"/>
                        </a:rPr>
                        <a:t> 加班費</a:t>
                      </a:r>
                      <a:r>
                        <a:rPr lang="en-US" altLang="zh-TW" sz="800" dirty="0" smtClean="0">
                          <a:latin typeface="+mj-ea"/>
                          <a:ea typeface="+mj-ea"/>
                          <a:sym typeface="Wingdings 2"/>
                        </a:rPr>
                        <a:t>}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600" dirty="0" smtClean="0">
                        <a:latin typeface="+mj-ea"/>
                        <a:ea typeface="+mj-ea"/>
                        <a:sym typeface="Wingdings 2"/>
                      </a:endParaRPr>
                    </a:p>
                    <a:p>
                      <a:endParaRPr lang="zh-TW" altLang="en-US" sz="16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537524"/>
              </p:ext>
            </p:extLst>
          </p:nvPr>
        </p:nvGraphicFramePr>
        <p:xfrm>
          <a:off x="214282" y="3643314"/>
          <a:ext cx="4214842" cy="2643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</a:tblGrid>
              <a:tr h="37446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例假日加班</a:t>
                      </a:r>
                      <a:endParaRPr lang="zh-TW" altLang="en-US" sz="16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2268741"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規定：</a:t>
                      </a:r>
                      <a:endParaRPr lang="en-US" altLang="zh-TW" sz="1600" b="1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僅天災、事變、突發事件可出勤。除發給加班工資之外，再加補休一天。加班未滿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小時，仍須給一日工資。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當日</a:t>
                      </a:r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工資</a:t>
                      </a:r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：</a:t>
                      </a:r>
                      <a:endParaRPr lang="en-US" altLang="zh-TW" sz="1600" b="1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1200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+1200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=2400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+1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日補休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                                       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原有工資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}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    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加班費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}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                  </a:t>
                      </a:r>
                      <a:r>
                        <a:rPr lang="en-US" altLang="zh-TW" sz="1800" dirty="0" smtClean="0">
                          <a:solidFill>
                            <a:srgbClr val="0033CC"/>
                          </a:solidFill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(</a:t>
                      </a:r>
                      <a:r>
                        <a:rPr lang="zh-TW" altLang="en-US" sz="1800" dirty="0" smtClean="0">
                          <a:solidFill>
                            <a:srgbClr val="0033CC"/>
                          </a:solidFill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</a:t>
                      </a:r>
                      <a:r>
                        <a:rPr lang="en-US" altLang="zh-TW" sz="1800" dirty="0" smtClean="0">
                          <a:solidFill>
                            <a:srgbClr val="0033CC"/>
                          </a:solidFill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3600</a:t>
                      </a:r>
                      <a:r>
                        <a:rPr lang="zh-TW" altLang="en-US" sz="1800" dirty="0" smtClean="0">
                          <a:solidFill>
                            <a:srgbClr val="0033CC"/>
                          </a:solidFill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元成本  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)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endParaRPr lang="zh-TW" altLang="en-US" sz="16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4572000" y="3643314"/>
          <a:ext cx="4214842" cy="2704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休息日加班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1054181">
                <a:tc>
                  <a:txBody>
                    <a:bodyPr/>
                    <a:lstStyle/>
                    <a:p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規定：</a:t>
                      </a:r>
                      <a:endParaRPr lang="en-US" altLang="zh-TW" sz="1600" b="1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前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小時加給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又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1/3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，之後每小時加給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又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2/3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。未滿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小時以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4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小時計，以此類推。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試算：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以加班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8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小時為例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150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1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又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1/32=400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150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1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又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2/36=1500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當日工資：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1200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+1900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r>
                        <a:rPr lang="en-US" altLang="zh-TW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=3100</a:t>
                      </a:r>
                      <a:r>
                        <a:rPr lang="zh-TW" altLang="en-US" sz="16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元</a:t>
                      </a:r>
                      <a:endParaRPr lang="en-US" altLang="zh-TW" sz="16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                                    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原有工資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}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              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{</a:t>
                      </a:r>
                      <a:r>
                        <a:rPr lang="zh-TW" altLang="en-US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加班費</a:t>
                      </a:r>
                      <a:r>
                        <a:rPr lang="en-US" altLang="zh-TW" sz="800" dirty="0" smtClean="0">
                          <a:latin typeface="微軟正黑體" pitchFamily="34" charset="-120"/>
                          <a:ea typeface="微軟正黑體" pitchFamily="34" charset="-120"/>
                          <a:sym typeface="Wingdings 2"/>
                        </a:rPr>
                        <a:t>}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 smtClean="0">
                        <a:latin typeface="微軟正黑體" pitchFamily="34" charset="-120"/>
                        <a:ea typeface="微軟正黑體" pitchFamily="34" charset="-120"/>
                        <a:sym typeface="Wingdings 2"/>
                      </a:endParaRPr>
                    </a:p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79512" y="380968"/>
          <a:ext cx="1800200" cy="5399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</a:tblGrid>
              <a:tr h="581962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934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104/12/31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前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14191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105/01/01</a:t>
                      </a:r>
                    </a:p>
                    <a:p>
                      <a:pPr algn="ctr"/>
                      <a:r>
                        <a:rPr lang="en-US" altLang="zh-TW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↓</a:t>
                      </a:r>
                    </a:p>
                    <a:p>
                      <a:pPr algn="ctr"/>
                      <a:r>
                        <a:rPr lang="en-US" altLang="zh-TW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105/06/20</a:t>
                      </a:r>
                      <a:endParaRPr lang="zh-TW" altLang="en-US" sz="2400" dirty="0" smtClean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36749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105/06/21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↓</a:t>
                      </a:r>
                    </a:p>
                    <a:p>
                      <a:pPr algn="ctr"/>
                      <a:r>
                        <a:rPr lang="en-US" altLang="zh-TW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105/12/31</a:t>
                      </a:r>
                      <a:endParaRPr lang="zh-TW" altLang="en-US" sz="2400" dirty="0" smtClean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3674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修法後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2051760" y="380968"/>
          <a:ext cx="1440160" cy="5436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</a:tblGrid>
              <a:tr h="566821"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91647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52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solidFill>
                      <a:srgbClr val="FFFF99"/>
                    </a:solidFill>
                  </a:tcPr>
                </a:tc>
              </a:tr>
              <a:tr h="118223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52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3793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52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3793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52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12700" cmpd="sng">
                      <a:noFill/>
                    </a:lnT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3563968" y="380968"/>
          <a:ext cx="1440000" cy="5482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</a:tblGrid>
              <a:tr h="574182"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/>
                    </a:solidFill>
                  </a:tcPr>
                </a:tc>
              </a:tr>
              <a:tr h="884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0</a:t>
                      </a:r>
                      <a:r>
                        <a:rPr lang="zh-TW" altLang="en-US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～</a:t>
                      </a:r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39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solidFill>
                      <a:srgbClr val="99FFCC"/>
                    </a:solidFill>
                  </a:tcPr>
                </a:tc>
              </a:tr>
              <a:tr h="12241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0</a:t>
                      </a:r>
                      <a:r>
                        <a:rPr lang="zh-TW" altLang="en-US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～</a:t>
                      </a:r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52</a:t>
                      </a:r>
                      <a:endParaRPr lang="zh-TW" altLang="en-US" sz="3200" dirty="0" smtClean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/>
                    </a:solidFill>
                  </a:tcPr>
                </a:tc>
              </a:tr>
              <a:tr h="139729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0</a:t>
                      </a:r>
                      <a:r>
                        <a:rPr lang="zh-TW" altLang="en-US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～</a:t>
                      </a:r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52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12700" cmpd="sng">
                      <a:noFill/>
                    </a:lnT>
                    <a:solidFill>
                      <a:srgbClr val="99FFCC"/>
                    </a:solidFill>
                  </a:tcPr>
                </a:tc>
              </a:tr>
              <a:tr h="139729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52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solidFill>
                      <a:srgbClr val="99FF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5076016" y="380968"/>
          <a:ext cx="1944216" cy="5473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568462"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CCCC"/>
                    </a:solidFill>
                  </a:tcPr>
                </a:tc>
              </a:tr>
              <a:tr h="884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CCCC"/>
                    </a:solidFill>
                  </a:tcPr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CCCC"/>
                    </a:solidFill>
                  </a:tcPr>
                </a:tc>
              </a:tr>
              <a:tr h="139288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CCCC"/>
                    </a:solidFill>
                  </a:tcPr>
                </a:tc>
              </a:tr>
              <a:tr h="139288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12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CC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7092280" y="380968"/>
          <a:ext cx="1836024" cy="5473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6024"/>
              </a:tblGrid>
              <a:tr h="568462"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CCFF"/>
                    </a:solidFill>
                  </a:tcPr>
                </a:tc>
              </a:tr>
              <a:tr h="8847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71</a:t>
                      </a:r>
                      <a:r>
                        <a:rPr lang="zh-TW" altLang="en-US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～</a:t>
                      </a:r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110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CCFF"/>
                    </a:solidFill>
                  </a:tcPr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64</a:t>
                      </a:r>
                      <a:r>
                        <a:rPr lang="zh-TW" altLang="en-US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～</a:t>
                      </a:r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116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CCFF"/>
                    </a:solidFill>
                  </a:tcPr>
                </a:tc>
              </a:tr>
              <a:tr h="139288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71</a:t>
                      </a:r>
                      <a:r>
                        <a:rPr lang="zh-TW" altLang="en-US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～</a:t>
                      </a:r>
                      <a:r>
                        <a:rPr lang="en-US" altLang="zh-TW" sz="32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123</a:t>
                      </a:r>
                      <a:endParaRPr lang="zh-TW" altLang="en-US" sz="32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CCFF"/>
                    </a:solidFill>
                  </a:tcPr>
                </a:tc>
              </a:tr>
              <a:tr h="139288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7200" dirty="0" smtClean="0">
                          <a:solidFill>
                            <a:srgbClr val="FF0000"/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116</a:t>
                      </a:r>
                      <a:endParaRPr lang="zh-TW" altLang="en-US" sz="7200" dirty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CCFF"/>
                    </a:solidFill>
                  </a:tcPr>
                </a:tc>
              </a:tr>
            </a:tbl>
          </a:graphicData>
        </a:graphic>
      </p:graphicFrame>
      <p:cxnSp>
        <p:nvCxnSpPr>
          <p:cNvPr id="8" name="直線接點 7"/>
          <p:cNvCxnSpPr/>
          <p:nvPr/>
        </p:nvCxnSpPr>
        <p:spPr>
          <a:xfrm>
            <a:off x="179512" y="3026288"/>
            <a:ext cx="8712968" cy="0"/>
          </a:xfrm>
          <a:prstGeom prst="line">
            <a:avLst/>
          </a:prstGeom>
          <a:ln w="19050">
            <a:solidFill>
              <a:schemeClr val="accent5">
                <a:lumMod val="40000"/>
                <a:lumOff val="60000"/>
              </a:schemeClr>
            </a:solidFill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>
            <a:off x="179512" y="1844824"/>
            <a:ext cx="8712968" cy="0"/>
          </a:xfrm>
          <a:prstGeom prst="line">
            <a:avLst/>
          </a:prstGeom>
          <a:ln w="19050">
            <a:solidFill>
              <a:schemeClr val="accent5">
                <a:lumMod val="40000"/>
                <a:lumOff val="60000"/>
              </a:schemeClr>
            </a:solidFill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173416" y="4412728"/>
            <a:ext cx="8712968" cy="0"/>
          </a:xfrm>
          <a:prstGeom prst="line">
            <a:avLst/>
          </a:prstGeom>
          <a:ln w="19050">
            <a:solidFill>
              <a:schemeClr val="accent5">
                <a:lumMod val="40000"/>
                <a:lumOff val="60000"/>
              </a:schemeClr>
            </a:solidFill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259632" y="5877272"/>
            <a:ext cx="6912768" cy="980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kumimoji="0" lang="zh-TW" altLang="en-US" sz="2800" b="1" dirty="0" smtClean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「法定放假日數」確定為</a:t>
            </a:r>
            <a:r>
              <a:rPr kumimoji="0" lang="en-US" altLang="zh-TW" sz="2800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116</a:t>
            </a:r>
            <a:r>
              <a:rPr kumimoji="0" lang="zh-TW" altLang="en-US" sz="2800" b="1" dirty="0" smtClean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日，</a:t>
            </a:r>
            <a:endParaRPr kumimoji="0" lang="en-US" altLang="zh-TW" sz="2800" b="1" dirty="0" smtClean="0">
              <a:solidFill>
                <a:schemeClr val="tx1"/>
              </a:solidFill>
              <a:latin typeface="Noto Sans CJK TC Bold" pitchFamily="34" charset="-120"/>
              <a:ea typeface="Noto Sans CJK TC Bold" pitchFamily="34" charset="-120"/>
              <a:cs typeface="Adobe 繁黑體 Std B"/>
            </a:endParaRPr>
          </a:p>
          <a:p>
            <a:pPr algn="ctr">
              <a:buNone/>
            </a:pPr>
            <a:r>
              <a:rPr kumimoji="0" lang="zh-TW" altLang="en-US" sz="2800" b="1" dirty="0" smtClean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  <a:cs typeface="Adobe 繁黑體 Std B"/>
              </a:rPr>
              <a:t>比修法前的「不確定」更能保障勞工權益！</a:t>
            </a:r>
            <a:endParaRPr lang="zh-TW" altLang="en-US" sz="2800" dirty="0">
              <a:solidFill>
                <a:schemeClr val="tx1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15</a:t>
            </a:fld>
            <a:endParaRPr lang="en-US" altLang="zh-TW" dirty="0"/>
          </a:p>
        </p:txBody>
      </p:sp>
      <p:sp>
        <p:nvSpPr>
          <p:cNvPr id="12" name="圓角矩形 11"/>
          <p:cNvSpPr/>
          <p:nvPr/>
        </p:nvSpPr>
        <p:spPr>
          <a:xfrm>
            <a:off x="2339752" y="404664"/>
            <a:ext cx="1008112" cy="5486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zh-TW" altLang="en-US" sz="2800" dirty="0" smtClean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</a:rPr>
              <a:t>例假</a:t>
            </a:r>
            <a:endParaRPr lang="zh-TW" altLang="en-US" dirty="0">
              <a:solidFill>
                <a:schemeClr val="tx1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3591704" y="410344"/>
            <a:ext cx="1368152" cy="5486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zh-TW" altLang="en-US" sz="2800" dirty="0" smtClean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</a:rPr>
              <a:t>休息日</a:t>
            </a:r>
            <a:endParaRPr lang="zh-TW" altLang="en-US" sz="2800" dirty="0">
              <a:solidFill>
                <a:schemeClr val="tx1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5220072" y="404664"/>
            <a:ext cx="1691992" cy="5486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zh-TW" altLang="en-US" sz="2800" dirty="0" smtClean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</a:rPr>
              <a:t>國定假日</a:t>
            </a:r>
            <a:endParaRPr lang="zh-TW" altLang="en-US" sz="2800" dirty="0">
              <a:solidFill>
                <a:schemeClr val="tx1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7164288" y="404664"/>
            <a:ext cx="1691992" cy="5486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zh-TW" altLang="en-US" sz="2800" dirty="0" smtClean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</a:rPr>
              <a:t>全年合計</a:t>
            </a:r>
            <a:endParaRPr lang="zh-TW" altLang="en-US" sz="2800" dirty="0">
              <a:solidFill>
                <a:schemeClr val="tx1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  <a:t>法定正常工時的參考排班態樣－</a:t>
            </a:r>
            <a:r>
              <a:rPr lang="zh-TW" altLang="en-US" sz="2800" b="1" dirty="0" smtClean="0">
                <a:latin typeface="Noto Sans CJK TC Bold" pitchFamily="34" charset="-120"/>
                <a:ea typeface="Noto Sans CJK TC Bold" pitchFamily="34" charset="-120"/>
              </a:rPr>
              <a:t/>
            </a:r>
            <a:br>
              <a:rPr lang="zh-TW" altLang="en-US" sz="2800" b="1" dirty="0" smtClean="0">
                <a:latin typeface="Noto Sans CJK TC Bold" pitchFamily="34" charset="-120"/>
                <a:ea typeface="Noto Sans CJK TC Bold" pitchFamily="34" charset="-120"/>
              </a:rPr>
            </a:br>
            <a:r>
              <a:rPr lang="zh-TW" altLang="en-US" sz="2800" b="1" dirty="0" smtClean="0">
                <a:latin typeface="Noto Sans CJK TC Bold" pitchFamily="34" charset="-120"/>
                <a:ea typeface="Noto Sans CJK TC Bold" pitchFamily="34" charset="-120"/>
              </a:rPr>
              <a:t>週休二日制</a:t>
            </a:r>
            <a:endParaRPr lang="zh-TW" altLang="en-US" sz="3400" b="1" dirty="0" smtClean="0">
              <a:latin typeface="Noto Sans CJK TC Bold" pitchFamily="34" charset="-120"/>
              <a:ea typeface="Noto Sans CJK TC Bold" pitchFamily="34" charset="-120"/>
            </a:endParaRPr>
          </a:p>
        </p:txBody>
      </p:sp>
      <p:graphicFrame>
        <p:nvGraphicFramePr>
          <p:cNvPr id="333966" name="Group 142"/>
          <p:cNvGraphicFramePr>
            <a:graphicFrameLocks noGrp="1"/>
          </p:cNvGraphicFramePr>
          <p:nvPr>
            <p:ph sz="quarter" idx="1"/>
          </p:nvPr>
        </p:nvGraphicFramePr>
        <p:xfrm>
          <a:off x="827088" y="3789363"/>
          <a:ext cx="7561262" cy="855536"/>
        </p:xfrm>
        <a:graphic>
          <a:graphicData uri="http://schemas.openxmlformats.org/drawingml/2006/table">
            <a:tbl>
              <a:tblPr/>
              <a:tblGrid>
                <a:gridCol w="1162050"/>
                <a:gridCol w="917575"/>
                <a:gridCol w="911225"/>
                <a:gridCol w="915987"/>
                <a:gridCol w="914400"/>
                <a:gridCol w="928688"/>
                <a:gridCol w="947315"/>
                <a:gridCol w="864022"/>
              </a:tblGrid>
              <a:tr h="384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星    期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一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二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三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四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五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六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</a:p>
                  </a:txBody>
                  <a:tcPr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471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正常工時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8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8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8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8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1335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773239"/>
            <a:ext cx="8001000" cy="1799777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每日正常工時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小時，每週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40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小時（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5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天），則全年免出勤日數為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116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日。（第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30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條第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項）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（例假）＋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（休息日）＋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（國定假日）＝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116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16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649"/>
            <a:ext cx="8424737" cy="1152128"/>
          </a:xfrm>
        </p:spPr>
        <p:txBody>
          <a:bodyPr/>
          <a:lstStyle/>
          <a:p>
            <a:pPr eaLnBrk="1" hangingPunct="1"/>
            <a: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  <a:t>二週變形工時的參考排班態樣－</a:t>
            </a:r>
            <a:b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</a:br>
            <a:r>
              <a:rPr lang="zh-TW" altLang="en-US" sz="2400" dirty="0" smtClean="0">
                <a:latin typeface="Noto Sans CJK TC Bold" pitchFamily="34" charset="-120"/>
                <a:ea typeface="Noto Sans CJK TC Bold" pitchFamily="34" charset="-120"/>
              </a:rPr>
              <a:t>如將</a:t>
            </a:r>
            <a:r>
              <a:rPr lang="en-US" altLang="zh-TW" sz="2400" dirty="0" smtClean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zh-TW" altLang="en-US" sz="2400" dirty="0" smtClean="0">
                <a:latin typeface="Noto Sans CJK TC Bold" pitchFamily="34" charset="-120"/>
                <a:ea typeface="Noto Sans CJK TC Bold" pitchFamily="34" charset="-120"/>
              </a:rPr>
              <a:t>日正常工作時間排於其他工作日，形成</a:t>
            </a:r>
            <a:r>
              <a:rPr lang="zh-TW" altLang="en-US" sz="2400" b="1" dirty="0" smtClean="0">
                <a:latin typeface="Noto Sans CJK TC Bold" pitchFamily="34" charset="-120"/>
                <a:ea typeface="Noto Sans CJK TC Bold" pitchFamily="34" charset="-120"/>
              </a:rPr>
              <a:t>週休三日制</a:t>
            </a:r>
            <a:endParaRPr lang="en-US" altLang="zh-TW" sz="2400" b="1" dirty="0" smtClean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9751" y="1556792"/>
            <a:ext cx="8208963" cy="4626522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每日正常工時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10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小時，每週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40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小時（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4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天），則全年免出勤日數為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168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日。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（例假）＋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（國定）＋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（每二週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日之法定休息日） ＋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（每二週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en-US" sz="2200" dirty="0" smtClean="0">
                <a:latin typeface="Noto Sans CJK TC Bold" pitchFamily="34" charset="-120"/>
                <a:ea typeface="Noto Sans CJK TC Bold" pitchFamily="34" charset="-120"/>
              </a:rPr>
              <a:t>日之空班） ＝</a:t>
            </a:r>
            <a:r>
              <a:rPr lang="en-US" altLang="zh-TW" sz="2200" dirty="0" smtClean="0">
                <a:latin typeface="Noto Sans CJK TC Bold" pitchFamily="34" charset="-120"/>
                <a:ea typeface="Noto Sans CJK TC Bold" pitchFamily="34" charset="-120"/>
              </a:rPr>
              <a:t>168</a:t>
            </a:r>
          </a:p>
        </p:txBody>
      </p:sp>
      <p:graphicFrame>
        <p:nvGraphicFramePr>
          <p:cNvPr id="338007" name="Group 87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1105728879"/>
              </p:ext>
            </p:extLst>
          </p:nvPr>
        </p:nvGraphicFramePr>
        <p:xfrm>
          <a:off x="827584" y="3943573"/>
          <a:ext cx="7417441" cy="1565656"/>
        </p:xfrm>
        <a:graphic>
          <a:graphicData uri="http://schemas.openxmlformats.org/drawingml/2006/table">
            <a:tbl>
              <a:tblPr/>
              <a:tblGrid>
                <a:gridCol w="1063625"/>
                <a:gridCol w="907688"/>
                <a:gridCol w="907688"/>
                <a:gridCol w="907688"/>
                <a:gridCol w="907688"/>
                <a:gridCol w="907688"/>
                <a:gridCol w="907688"/>
                <a:gridCol w="907688"/>
              </a:tblGrid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一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二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四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五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六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第一週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空班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第二週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空班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1" lang="zh-TW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8676456" y="6400800"/>
            <a:ext cx="457200" cy="457200"/>
          </a:xfrm>
        </p:spPr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17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雲朵形 1"/>
          <p:cNvSpPr/>
          <p:nvPr/>
        </p:nvSpPr>
        <p:spPr>
          <a:xfrm>
            <a:off x="467544" y="304801"/>
            <a:ext cx="2880320" cy="119853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304801"/>
            <a:ext cx="8001000" cy="1216025"/>
          </a:xfrm>
        </p:spPr>
        <p:txBody>
          <a:bodyPr/>
          <a:lstStyle/>
          <a:p>
            <a:pPr eaLnBrk="1" hangingPunct="1"/>
            <a: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  <a:t>四週變形工時的參考排班態樣</a:t>
            </a:r>
            <a:r>
              <a:rPr lang="en-US" altLang="zh-TW" sz="3400" b="1" dirty="0" smtClean="0">
                <a:latin typeface="Noto Sans CJK TC Bold" pitchFamily="34" charset="-120"/>
                <a:ea typeface="Noto Sans CJK TC Bold" pitchFamily="34" charset="-120"/>
              </a:rPr>
              <a:t>(1)</a:t>
            </a:r>
            <a: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  <a:t>－</a:t>
            </a:r>
            <a:b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</a:br>
            <a:endParaRPr lang="zh-TW" altLang="en-US" sz="2000" b="1" dirty="0" smtClean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11189" y="1628776"/>
            <a:ext cx="8181975" cy="1511300"/>
          </a:xfrm>
        </p:spPr>
        <p:txBody>
          <a:bodyPr/>
          <a:lstStyle/>
          <a:p>
            <a:pPr eaLnBrk="1" hangingPunct="1"/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每日正常工時仍為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小時，每二週仍至少排定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日例假。</a:t>
            </a:r>
            <a:endParaRPr lang="en-US" altLang="zh-TW" sz="2000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每四週例假連同休息日至少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日。</a:t>
            </a:r>
          </a:p>
          <a:p>
            <a:pPr eaLnBrk="1" hangingPunct="1"/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（例假）＋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（國定假日）＋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（每四週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4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日之休息日）＝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116</a:t>
            </a:r>
          </a:p>
        </p:txBody>
      </p:sp>
      <p:graphicFrame>
        <p:nvGraphicFramePr>
          <p:cNvPr id="342078" name="Group 62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830752515"/>
              </p:ext>
            </p:extLst>
          </p:nvPr>
        </p:nvGraphicFramePr>
        <p:xfrm>
          <a:off x="827089" y="3357563"/>
          <a:ext cx="7667625" cy="2797495"/>
        </p:xfrm>
        <a:graphic>
          <a:graphicData uri="http://schemas.openxmlformats.org/drawingml/2006/table">
            <a:tbl>
              <a:tblPr/>
              <a:tblGrid>
                <a:gridCol w="957262"/>
                <a:gridCol w="958850"/>
                <a:gridCol w="957263"/>
                <a:gridCol w="958850"/>
                <a:gridCol w="957262"/>
                <a:gridCol w="957263"/>
                <a:gridCol w="949325"/>
                <a:gridCol w="971550"/>
              </a:tblGrid>
              <a:tr h="5298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一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二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四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五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六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第一週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5516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第二週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國假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Arial" pitchFamily="34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endParaRPr kumimoji="1" lang="en-US" altLang="zh-TW" sz="1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(36)</a:t>
                      </a:r>
                      <a:endParaRPr kumimoji="1" lang="zh-TW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5516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第三週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第四週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  <a:endParaRPr kumimoji="1" lang="zh-TW" altLang="en-US" sz="1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18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雲朵形 1"/>
          <p:cNvSpPr/>
          <p:nvPr/>
        </p:nvSpPr>
        <p:spPr>
          <a:xfrm>
            <a:off x="467544" y="304801"/>
            <a:ext cx="2880320" cy="1203871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304801"/>
            <a:ext cx="8001000" cy="1216025"/>
          </a:xfrm>
        </p:spPr>
        <p:txBody>
          <a:bodyPr/>
          <a:lstStyle/>
          <a:p>
            <a:pPr eaLnBrk="1" hangingPunct="1"/>
            <a: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  <a:t>四週變形工時的參考排班態樣</a:t>
            </a:r>
            <a:r>
              <a:rPr lang="en-US" altLang="zh-TW" sz="3400" b="1" dirty="0" smtClean="0">
                <a:latin typeface="Noto Sans CJK TC Bold" pitchFamily="34" charset="-120"/>
                <a:ea typeface="Noto Sans CJK TC Bold" pitchFamily="34" charset="-120"/>
              </a:rPr>
              <a:t>(2)</a:t>
            </a:r>
            <a: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  <a:t>－</a:t>
            </a:r>
            <a:br>
              <a:rPr lang="zh-TW" altLang="en-US" sz="3400" b="1" dirty="0" smtClean="0">
                <a:latin typeface="Noto Sans CJK TC Bold" pitchFamily="34" charset="-120"/>
                <a:ea typeface="Noto Sans CJK TC Bold" pitchFamily="34" charset="-120"/>
              </a:rPr>
            </a:br>
            <a:endParaRPr lang="zh-TW" altLang="en-US" sz="2000" b="1" dirty="0" smtClean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751" y="1557337"/>
            <a:ext cx="8037513" cy="1873250"/>
          </a:xfrm>
        </p:spPr>
        <p:txBody>
          <a:bodyPr/>
          <a:lstStyle/>
          <a:p>
            <a:pPr eaLnBrk="1" hangingPunct="1"/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每日正常工時為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10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小時，每二週仍至少排定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日例假。</a:t>
            </a:r>
            <a:endParaRPr lang="en-US" altLang="zh-TW" sz="2000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每四週例假連同休息日至少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日。</a:t>
            </a:r>
          </a:p>
          <a:p>
            <a:pPr eaLnBrk="1" hangingPunct="1"/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（例假）＋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（國定）＋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（每四週日之法定休息日） ＋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52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（每四週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4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日之空班） ＝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168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日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2404546"/>
            <a:ext cx="18473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endParaRPr lang="zh-TW" altLang="zh-TW" sz="1800">
              <a:latin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2202933"/>
            <a:ext cx="18473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endParaRPr lang="zh-TW" altLang="zh-TW" sz="1800">
              <a:latin typeface="Arial" pitchFamily="34" charset="0"/>
            </a:endParaRPr>
          </a:p>
        </p:txBody>
      </p:sp>
      <p:graphicFrame>
        <p:nvGraphicFramePr>
          <p:cNvPr id="343105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602927"/>
              </p:ext>
            </p:extLst>
          </p:nvPr>
        </p:nvGraphicFramePr>
        <p:xfrm>
          <a:off x="539751" y="3212976"/>
          <a:ext cx="7632700" cy="2783840"/>
        </p:xfrm>
        <a:graphic>
          <a:graphicData uri="http://schemas.openxmlformats.org/drawingml/2006/table">
            <a:tbl>
              <a:tblPr/>
              <a:tblGrid>
                <a:gridCol w="954088"/>
                <a:gridCol w="952500"/>
                <a:gridCol w="954087"/>
                <a:gridCol w="954088"/>
                <a:gridCol w="952500"/>
                <a:gridCol w="954087"/>
                <a:gridCol w="955675"/>
                <a:gridCol w="955675"/>
              </a:tblGrid>
              <a:tr h="497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一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二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三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四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五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六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日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第一週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空班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空班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空班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第二週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第三週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2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第四週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endParaRPr kumimoji="1" lang="en-US" altLang="zh-TW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空班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Arial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例假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10</a:t>
                      </a:r>
                      <a:endParaRPr kumimoji="1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19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3050"/>
            <a:ext cx="7772400" cy="851694"/>
          </a:xfrm>
        </p:spPr>
        <p:txBody>
          <a:bodyPr anchor="ctr"/>
          <a:lstStyle/>
          <a:p>
            <a:pPr eaLnBrk="1" hangingPunct="1"/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八週變形工時參考排班態樣</a:t>
            </a:r>
          </a:p>
        </p:txBody>
      </p:sp>
      <p:sp>
        <p:nvSpPr>
          <p:cNvPr id="19459" name="內容版面配置區 101"/>
          <p:cNvSpPr>
            <a:spLocks noGrp="1"/>
          </p:cNvSpPr>
          <p:nvPr>
            <p:ph sz="half" idx="2"/>
          </p:nvPr>
        </p:nvSpPr>
        <p:spPr>
          <a:xfrm>
            <a:off x="539552" y="1124744"/>
            <a:ext cx="8147050" cy="1583731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11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雇主經工會同意，如事業單位無工會者，經勞資會議同意後，將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週內之正常工時重分配。</a:t>
            </a:r>
            <a:endParaRPr lang="en-US" altLang="zh-TW" sz="2000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274320" indent="-274320" eaLnBrk="1" fontAlgn="auto" hangingPunct="1">
              <a:lnSpc>
                <a:spcPct val="11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但每日正常工時不超過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小時，每週工作總時數不得超過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48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小時。（勞基法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30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條第</a:t>
            </a:r>
            <a:r>
              <a:rPr lang="en-US" altLang="zh-TW" sz="2000" dirty="0" smtClean="0">
                <a:latin typeface="Noto Sans CJK TC Bold" pitchFamily="34" charset="-120"/>
                <a:ea typeface="Noto Sans CJK TC Bold" pitchFamily="34" charset="-120"/>
              </a:rPr>
              <a:t>3</a:t>
            </a:r>
            <a:r>
              <a:rPr lang="zh-TW" altLang="en-US" sz="2000" dirty="0" smtClean="0">
                <a:latin typeface="Noto Sans CJK TC Bold" pitchFamily="34" charset="-120"/>
                <a:ea typeface="Noto Sans CJK TC Bold" pitchFamily="34" charset="-120"/>
              </a:rPr>
              <a:t>項）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971600" y="2636912"/>
          <a:ext cx="7344816" cy="3924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8102"/>
                <a:gridCol w="918102"/>
                <a:gridCol w="918102"/>
                <a:gridCol w="918102"/>
                <a:gridCol w="918102"/>
                <a:gridCol w="918102"/>
                <a:gridCol w="918102"/>
                <a:gridCol w="918102"/>
              </a:tblGrid>
              <a:tr h="394423"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一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二</a:t>
                      </a:r>
                      <a:endParaRPr lang="en-US" altLang="zh-TW" dirty="0" smtClean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三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四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五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六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日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4423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第一週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0000"/>
                    </a:solidFill>
                  </a:tcPr>
                </a:tc>
              </a:tr>
              <a:tr h="3944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第二週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0000"/>
                    </a:solidFill>
                  </a:tcPr>
                </a:tc>
              </a:tr>
              <a:tr h="3944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第三週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0000"/>
                    </a:solidFill>
                  </a:tcPr>
                </a:tc>
              </a:tr>
              <a:tr h="3944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第四週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0000"/>
                    </a:solidFill>
                  </a:tcPr>
                </a:tc>
              </a:tr>
              <a:tr h="3944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第五週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0000"/>
                    </a:solidFill>
                  </a:tcPr>
                </a:tc>
              </a:tr>
              <a:tr h="3944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第六週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0000"/>
                    </a:solidFill>
                  </a:tcPr>
                </a:tc>
              </a:tr>
              <a:tr h="4793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第七週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8H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0000"/>
                    </a:solidFill>
                  </a:tcPr>
                </a:tc>
              </a:tr>
              <a:tr h="5997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第八週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休息日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36</a:t>
                      </a:r>
                      <a:r>
                        <a:rPr kumimoji="1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例假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3190B2D9-E6A5-4BD1-94B7-1CA097320F01}" type="slidenum">
              <a:rPr lang="en-US" altLang="zh-TW" smtClean="0"/>
              <a:pPr>
                <a:buNone/>
                <a:defRPr/>
              </a:pPr>
              <a:t>20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899592" y="620688"/>
            <a:ext cx="7546032" cy="5081364"/>
          </a:xfrm>
        </p:spPr>
        <p:txBody>
          <a:bodyPr/>
          <a:lstStyle/>
          <a:p>
            <a:r>
              <a:rPr lang="zh-TW" altLang="en-US" sz="4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加班費試算系統</a:t>
            </a:r>
            <a:endParaRPr lang="en-US" altLang="zh-TW" sz="4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為使各界更了解勞動基準法現行規定及修正草案計算加班費的差別，勞動部建置加班費試算系統提供試算參考，請多加利用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!</a:t>
            </a:r>
          </a:p>
          <a:p>
            <a:r>
              <a:rPr lang="zh-TW" altLang="en-US" sz="2800" b="1" dirty="0">
                <a:hlinkClick r:id="rId2"/>
              </a:rPr>
              <a:t>網址：</a:t>
            </a:r>
            <a:r>
              <a:rPr lang="en-US" altLang="zh-TW" sz="2800" b="1" dirty="0">
                <a:hlinkClick r:id="rId2"/>
              </a:rPr>
              <a:t>http://</a:t>
            </a:r>
            <a:r>
              <a:rPr lang="en-US" altLang="zh-TW" sz="2800" b="1" dirty="0" smtClean="0">
                <a:hlinkClick r:id="rId2"/>
              </a:rPr>
              <a:t>ppt.cc/eXLZy</a:t>
            </a:r>
            <a:endParaRPr lang="en-US" altLang="zh-TW" sz="2800" b="1" dirty="0" smtClean="0"/>
          </a:p>
          <a:p>
            <a:endParaRPr lang="en-US" altLang="zh-TW" sz="2800" b="1" dirty="0"/>
          </a:p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3190B2D9-E6A5-4BD1-94B7-1CA097320F01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21</a:t>
            </a:fld>
            <a:endParaRPr lang="en-US" altLang="zh-TW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36350" r="20600" b="20600"/>
          <a:stretch/>
        </p:blipFill>
        <p:spPr>
          <a:xfrm>
            <a:off x="1331640" y="3573016"/>
            <a:ext cx="1656184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96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46062"/>
            <a:ext cx="8002587" cy="1143000"/>
          </a:xfrm>
        </p:spPr>
        <p:txBody>
          <a:bodyPr anchor="ctr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 smtClean="0">
                <a:latin typeface="Noto Sans CJK TC Bold" pitchFamily="34" charset="-120"/>
                <a:ea typeface="Noto Sans CJK TC Bold" pitchFamily="34" charset="-120"/>
              </a:rPr>
              <a:t>37</a:t>
            </a:r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條－國定假日全國一致</a:t>
            </a:r>
            <a:r>
              <a:rPr lang="en-US" altLang="zh-TW" sz="3100" b="1" dirty="0" smtClean="0">
                <a:latin typeface="Noto Sans CJK TC Bold" pitchFamily="34" charset="-120"/>
                <a:ea typeface="Noto Sans CJK TC Bold" pitchFamily="34" charset="-120"/>
              </a:rPr>
              <a:t>(19 </a:t>
            </a:r>
            <a:r>
              <a:rPr lang="zh-TW" altLang="en-US" sz="3100" b="1" dirty="0" smtClean="0">
                <a:latin typeface="Noto Sans CJK TC Bold" pitchFamily="34" charset="-120"/>
                <a:ea typeface="Noto Sans CJK TC Bold" pitchFamily="34" charset="-120"/>
              </a:rPr>
              <a:t>→</a:t>
            </a:r>
            <a:r>
              <a:rPr lang="en-US" altLang="zh-TW" sz="3100" b="1" dirty="0" smtClean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lang="zh-TW" altLang="en-US" sz="3100" b="1" dirty="0" smtClean="0">
                <a:latin typeface="Noto Sans CJK TC Bold" pitchFamily="34" charset="-120"/>
                <a:ea typeface="Noto Sans CJK TC Bold" pitchFamily="34" charset="-120"/>
              </a:rPr>
              <a:t>日</a:t>
            </a:r>
            <a:r>
              <a:rPr lang="en-US" altLang="zh-TW" sz="3100" b="1" dirty="0">
                <a:latin typeface="Noto Sans CJK TC Bold" pitchFamily="34" charset="-120"/>
                <a:ea typeface="Noto Sans CJK TC Bold" pitchFamily="34" charset="-120"/>
              </a:rPr>
              <a:t>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55653" y="3068639"/>
            <a:ext cx="3529013" cy="3024187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中華民國開國紀念日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和平紀念日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國慶日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春節（</a:t>
            </a:r>
            <a:r>
              <a:rPr lang="zh-TW" altLang="en-US" sz="1500" dirty="0">
                <a:latin typeface="Noto Sans CJK TC Bold" pitchFamily="34" charset="-120"/>
                <a:ea typeface="Noto Sans CJK TC Bold" pitchFamily="34" charset="-120"/>
              </a:rPr>
              <a:t>農曆一月一日至一月三日</a:t>
            </a:r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）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婦女、兒童節合併假日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民族掃墓節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端午節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中秋節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農曆除夕</a:t>
            </a:r>
            <a:r>
              <a:rPr lang="en-US" altLang="zh-TW" sz="1500" dirty="0" smtClean="0">
                <a:latin typeface="Noto Sans CJK TC Bold" pitchFamily="34" charset="-120"/>
                <a:ea typeface="Noto Sans CJK TC Bold" pitchFamily="34" charset="-120"/>
              </a:rPr>
              <a:t>(</a:t>
            </a:r>
            <a:r>
              <a:rPr lang="zh-TW" altLang="en-US" sz="1500" dirty="0" smtClean="0">
                <a:latin typeface="Noto Sans CJK TC Bold" pitchFamily="34" charset="-120"/>
                <a:ea typeface="Noto Sans CJK TC Bold" pitchFamily="34" charset="-120"/>
              </a:rPr>
              <a:t>農曆</a:t>
            </a:r>
            <a:r>
              <a:rPr lang="zh-TW" altLang="en-US" sz="1500" dirty="0">
                <a:latin typeface="Noto Sans CJK TC Bold" pitchFamily="34" charset="-120"/>
                <a:ea typeface="Noto Sans CJK TC Bold" pitchFamily="34" charset="-120"/>
              </a:rPr>
              <a:t>十二月之</a:t>
            </a:r>
            <a:r>
              <a:rPr lang="zh-TW" altLang="en-US" sz="1500" dirty="0" smtClean="0">
                <a:latin typeface="Noto Sans CJK TC Bold" pitchFamily="34" charset="-120"/>
                <a:ea typeface="Noto Sans CJK TC Bold" pitchFamily="34" charset="-120"/>
              </a:rPr>
              <a:t>末日</a:t>
            </a:r>
            <a:r>
              <a:rPr lang="en-US" altLang="zh-TW" sz="1500" dirty="0" smtClean="0">
                <a:latin typeface="Noto Sans CJK TC Bold" pitchFamily="34" charset="-120"/>
                <a:ea typeface="Noto Sans CJK TC Bold" pitchFamily="34" charset="-120"/>
              </a:rPr>
              <a:t>)</a:t>
            </a:r>
          </a:p>
          <a:p>
            <a:pPr eaLnBrk="1" hangingPunct="1"/>
            <a:r>
              <a:rPr lang="zh-TW" altLang="zh-TW" sz="1500" dirty="0" smtClean="0">
                <a:latin typeface="Noto Sans CJK TC Bold" pitchFamily="34" charset="-120"/>
                <a:ea typeface="Noto Sans CJK TC Bold" pitchFamily="34" charset="-120"/>
              </a:rPr>
              <a:t>勞動節</a:t>
            </a:r>
            <a:endParaRPr lang="en-US" altLang="zh-TW" sz="1500" dirty="0" smtClean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8436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4572000" y="3068639"/>
            <a:ext cx="3455988" cy="3024187"/>
          </a:xfrm>
          <a:solidFill>
            <a:srgbClr val="00FF00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TW" altLang="zh-TW" sz="1800" b="1" dirty="0" smtClean="0">
                <a:latin typeface="Noto Sans CJK TC Bold" pitchFamily="34" charset="-120"/>
                <a:ea typeface="Noto Sans CJK TC Bold" pitchFamily="34" charset="-120"/>
              </a:rPr>
              <a:t>刪除此</a:t>
            </a:r>
            <a:r>
              <a:rPr lang="en-US" altLang="zh-TW" sz="1800" b="1" dirty="0" smtClean="0">
                <a:latin typeface="Noto Sans CJK TC Bold" pitchFamily="34" charset="-120"/>
                <a:ea typeface="Noto Sans CJK TC Bold" pitchFamily="34" charset="-120"/>
              </a:rPr>
              <a:t>7</a:t>
            </a:r>
            <a:r>
              <a:rPr lang="zh-TW" altLang="zh-TW" sz="1800" b="1" dirty="0" smtClean="0">
                <a:latin typeface="Noto Sans CJK TC Bold" pitchFamily="34" charset="-120"/>
                <a:ea typeface="Noto Sans CJK TC Bold" pitchFamily="34" charset="-120"/>
              </a:rPr>
              <a:t>日</a:t>
            </a:r>
            <a:endParaRPr lang="zh-TW" altLang="zh-TW" sz="1800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r>
              <a:rPr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革命先烈紀念日 </a:t>
            </a:r>
            <a:endParaRPr lang="en-US" altLang="zh-TW" sz="1800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r>
              <a:rPr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孔子誕辰紀念日</a:t>
            </a:r>
          </a:p>
          <a:p>
            <a:pPr eaLnBrk="1" hangingPunct="1"/>
            <a:r>
              <a:rPr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先總統蔣公誕辰紀念日</a:t>
            </a:r>
          </a:p>
          <a:p>
            <a:pPr eaLnBrk="1" hangingPunct="1"/>
            <a:r>
              <a:rPr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國父誕辰紀念日</a:t>
            </a:r>
          </a:p>
          <a:p>
            <a:pPr eaLnBrk="1" hangingPunct="1"/>
            <a:r>
              <a:rPr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行憲紀念日</a:t>
            </a:r>
          </a:p>
          <a:p>
            <a:pPr eaLnBrk="1" hangingPunct="1"/>
            <a:r>
              <a:rPr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中華民國開國紀念日之翌日</a:t>
            </a:r>
          </a:p>
          <a:p>
            <a:pPr eaLnBrk="1" hangingPunct="1"/>
            <a:r>
              <a:rPr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臺灣光復節</a:t>
            </a:r>
            <a:endParaRPr lang="en-US" altLang="zh-TW" sz="1800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endParaRPr lang="en-US" altLang="zh-TW" sz="1600" dirty="0" smtClean="0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539750" y="1773239"/>
            <a:ext cx="39243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9900" indent="-469900"/>
            <a:endParaRPr lang="zh-TW" altLang="zh-TW" sz="260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539750" y="1773239"/>
            <a:ext cx="39243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9900" indent="-469900"/>
            <a:endParaRPr lang="zh-TW" altLang="zh-TW" sz="2600"/>
          </a:p>
        </p:txBody>
      </p:sp>
      <p:sp>
        <p:nvSpPr>
          <p:cNvPr id="11" name="Rectangle 4"/>
          <p:cNvSpPr txBox="1">
            <a:spLocks noChangeArrowheads="1"/>
          </p:cNvSpPr>
          <p:nvPr/>
        </p:nvSpPr>
        <p:spPr bwMode="auto">
          <a:xfrm>
            <a:off x="755650" y="6237288"/>
            <a:ext cx="7129463" cy="360362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469900" indent="-469900" eaLnBrk="0" hangingPunct="0">
              <a:buFont typeface="Wingdings" pitchFamily="2" charset="2"/>
              <a:buNone/>
              <a:defRPr/>
            </a:pPr>
            <a:r>
              <a:rPr lang="en-US" altLang="zh-TW" sz="1600" kern="0" dirty="0">
                <a:latin typeface="Noto Sans CJK TC Bold" pitchFamily="34" charset="-120"/>
                <a:ea typeface="Noto Sans CJK TC Bold" pitchFamily="34" charset="-120"/>
              </a:rPr>
              <a:t>※</a:t>
            </a:r>
            <a:r>
              <a:rPr lang="zh-TW" altLang="en-US" sz="1600" kern="0" dirty="0">
                <a:latin typeface="Noto Sans CJK TC Bold" pitchFamily="34" charset="-120"/>
                <a:ea typeface="Noto Sans CJK TC Bold" pitchFamily="34" charset="-120"/>
              </a:rPr>
              <a:t>原住民歲時祭儀（具原住民身分者放假一日，日期依原住民委員會之公告）</a:t>
            </a:r>
            <a:endParaRPr lang="en-US" altLang="zh-TW" sz="1600" kern="0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9" name="文字版面配置區 4"/>
          <p:cNvSpPr txBox="1">
            <a:spLocks/>
          </p:cNvSpPr>
          <p:nvPr/>
        </p:nvSpPr>
        <p:spPr bwMode="auto">
          <a:xfrm>
            <a:off x="539750" y="1484315"/>
            <a:ext cx="82804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lnSpc>
                <a:spcPct val="15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kumimoji="0" lang="zh-TW" altLang="zh-TW" sz="1800" dirty="0">
                <a:latin typeface="Noto Sans CJK TC Bold" pitchFamily="34" charset="-120"/>
                <a:ea typeface="Noto Sans CJK TC Bold" pitchFamily="34" charset="-120"/>
              </a:rPr>
              <a:t>內政部所定應放假之紀念日、節日、勞動節及其他中央主管機關指定應放假之日，均應休假。</a:t>
            </a:r>
            <a:r>
              <a:rPr kumimoji="0" lang="en-US" altLang="zh-TW" sz="18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(</a:t>
            </a:r>
            <a:r>
              <a:rPr kumimoji="0" lang="zh-TW" altLang="en-US" sz="18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回歸全國一致</a:t>
            </a:r>
            <a:r>
              <a:rPr kumimoji="0" lang="en-US" altLang="zh-TW" sz="18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)</a:t>
            </a:r>
            <a:endParaRPr kumimoji="0" lang="zh-TW" altLang="zh-TW" sz="1800" u="sng" dirty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273050" indent="-273050" eaLnBrk="0" hangingPunct="0">
              <a:lnSpc>
                <a:spcPct val="15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kumimoji="0" lang="zh-TW" altLang="en-US" sz="1800" dirty="0">
                <a:latin typeface="Noto Sans CJK TC Bold" pitchFamily="34" charset="-120"/>
                <a:ea typeface="Noto Sans CJK TC Bold" pitchFamily="34" charset="-120"/>
              </a:rPr>
              <a:t>本次</a:t>
            </a:r>
            <a:r>
              <a:rPr kumimoji="0" lang="zh-TW" altLang="zh-TW" sz="1800" dirty="0">
                <a:latin typeface="Noto Sans CJK TC Bold" pitchFamily="34" charset="-120"/>
                <a:ea typeface="Noto Sans CJK TC Bold" pitchFamily="34" charset="-120"/>
              </a:rPr>
              <a:t>修正，自</a:t>
            </a:r>
            <a:r>
              <a:rPr kumimoji="0" lang="en-US" altLang="zh-TW" sz="1800" dirty="0">
                <a:latin typeface="Noto Sans CJK TC Bold" pitchFamily="34" charset="-120"/>
                <a:ea typeface="Noto Sans CJK TC Bold" pitchFamily="34" charset="-120"/>
              </a:rPr>
              <a:t>106</a:t>
            </a:r>
            <a:r>
              <a:rPr kumimoji="0" lang="zh-TW" altLang="zh-TW" sz="1800" dirty="0">
                <a:latin typeface="Noto Sans CJK TC Bold" pitchFamily="34" charset="-120"/>
                <a:ea typeface="Noto Sans CJK TC Bold" pitchFamily="34" charset="-120"/>
              </a:rPr>
              <a:t>年</a:t>
            </a:r>
            <a:r>
              <a:rPr kumimoji="0" lang="en-US" altLang="zh-TW" sz="1800" dirty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kumimoji="0" lang="zh-TW" altLang="zh-TW" sz="1800" dirty="0">
                <a:latin typeface="Noto Sans CJK TC Bold" pitchFamily="34" charset="-120"/>
                <a:ea typeface="Noto Sans CJK TC Bold" pitchFamily="34" charset="-120"/>
              </a:rPr>
              <a:t>月</a:t>
            </a:r>
            <a:r>
              <a:rPr kumimoji="0" lang="en-US" altLang="zh-TW" sz="1800" dirty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kumimoji="0" lang="zh-TW" altLang="zh-TW" sz="1800" dirty="0">
                <a:latin typeface="Noto Sans CJK TC Bold" pitchFamily="34" charset="-120"/>
                <a:ea typeface="Noto Sans CJK TC Bold" pitchFamily="34" charset="-120"/>
              </a:rPr>
              <a:t>日施行</a:t>
            </a:r>
            <a:r>
              <a:rPr kumimoji="0" lang="zh-TW" altLang="zh-TW" sz="1800" dirty="0" smtClean="0">
                <a:latin typeface="Noto Sans CJK TC Bold" pitchFamily="34" charset="-120"/>
                <a:ea typeface="Noto Sans CJK TC Bold" pitchFamily="34" charset="-120"/>
              </a:rPr>
              <a:t>。</a:t>
            </a:r>
            <a:r>
              <a:rPr kumimoji="0" lang="en-US" altLang="zh-TW" sz="1800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(</a:t>
            </a:r>
            <a:r>
              <a:rPr kumimoji="0" lang="en-US" altLang="zh-TW" sz="1800" u="sng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105</a:t>
            </a:r>
            <a:r>
              <a:rPr kumimoji="0" lang="zh-TW" altLang="en-US" sz="1800" u="sng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年行憲紀念日</a:t>
            </a:r>
            <a:r>
              <a:rPr kumimoji="0" lang="en-US" altLang="zh-TW" sz="1800" u="sng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kumimoji="0" lang="zh-TW" altLang="en-US" sz="1800" u="sng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月</a:t>
            </a:r>
            <a:r>
              <a:rPr kumimoji="0" lang="en-US" altLang="zh-TW" sz="1800" u="sng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25</a:t>
            </a:r>
            <a:r>
              <a:rPr kumimoji="0" lang="zh-TW" altLang="en-US" sz="1800" u="sng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日仍然放假</a:t>
            </a:r>
            <a:r>
              <a:rPr kumimoji="0" lang="zh-TW" altLang="en-US" sz="1800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endParaRPr kumimoji="0" lang="en-US" altLang="zh-TW" sz="1800" dirty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9358DCA-C078-4CA4-865D-F4F161626960}" type="slidenum">
              <a:rPr lang="en-US" altLang="zh-TW" smtClean="0"/>
              <a:pPr>
                <a:buNone/>
                <a:defRPr/>
              </a:pPr>
              <a:t>22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C:\Users\hschen\Desktop\工資及特別保護科\OneDrive\01_阿鯰擬稿\105年週休二日專區\修法說明簡報\投影片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23</a:t>
            </a:fld>
            <a:endParaRPr lang="en-US" altLang="zh-TW" dirty="0"/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5715008" y="6000768"/>
            <a:ext cx="1744648" cy="360362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469900" indent="-469900" eaLnBrk="0" hangingPunct="0">
              <a:buFont typeface="Wingdings" pitchFamily="2" charset="2"/>
              <a:buNone/>
              <a:defRPr/>
            </a:pPr>
            <a:r>
              <a:rPr lang="en-US" altLang="zh-TW" sz="1600" kern="0" dirty="0" smtClean="0">
                <a:latin typeface="Noto Sans CJK TC Bold" pitchFamily="34" charset="-120"/>
                <a:ea typeface="Noto Sans CJK TC Bold" pitchFamily="34" charset="-120"/>
              </a:rPr>
              <a:t>※</a:t>
            </a:r>
            <a:r>
              <a:rPr lang="zh-TW" altLang="en-US" sz="1600" kern="0" dirty="0" smtClean="0">
                <a:latin typeface="Noto Sans CJK TC Bold" pitchFamily="34" charset="-120"/>
                <a:ea typeface="Noto Sans CJK TC Bold" pitchFamily="34" charset="-120"/>
              </a:rPr>
              <a:t>預估有</a:t>
            </a:r>
            <a:r>
              <a:rPr lang="en-US" altLang="zh-TW" sz="1600" kern="0" dirty="0" smtClean="0">
                <a:latin typeface="Noto Sans CJK TC Bold" pitchFamily="34" charset="-120"/>
                <a:ea typeface="Noto Sans CJK TC Bold" pitchFamily="34" charset="-120"/>
              </a:rPr>
              <a:t>391</a:t>
            </a:r>
            <a:r>
              <a:rPr lang="zh-TW" altLang="en-US" sz="1600" kern="0" dirty="0" smtClean="0">
                <a:latin typeface="Noto Sans CJK TC Bold" pitchFamily="34" charset="-120"/>
                <a:ea typeface="Noto Sans CJK TC Bold" pitchFamily="34" charset="-120"/>
              </a:rPr>
              <a:t>萬人</a:t>
            </a:r>
            <a:endParaRPr lang="en-US" altLang="zh-TW" sz="1600" kern="0" dirty="0">
              <a:latin typeface="Noto Sans CJK TC Bold" pitchFamily="34" charset="-120"/>
              <a:ea typeface="Noto Sans CJK TC Bold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C:\Users\hschen\Desktop\工資及特別保護科\OneDrive\01_阿鯰擬稿\105年週休二日專區\修法說明簡報\投影片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24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C:\Users\hschen\Desktop\工資及特別保護科\OneDrive\01_阿鯰擬稿\105年週休二日專區\修法說明簡報\投影片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25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>
          <a:xfrm>
            <a:off x="900113" y="333377"/>
            <a:ext cx="7772400" cy="796925"/>
          </a:xfrm>
        </p:spPr>
        <p:txBody>
          <a:bodyPr/>
          <a:lstStyle/>
          <a:p>
            <a:r>
              <a:rPr lang="zh-TW" altLang="en-US" b="1" dirty="0" smtClean="0"/>
              <a:t>特別休假對照表</a:t>
            </a:r>
          </a:p>
        </p:txBody>
      </p:sp>
      <p:graphicFrame>
        <p:nvGraphicFramePr>
          <p:cNvPr id="8309" name="Group 117"/>
          <p:cNvGraphicFramePr>
            <a:graphicFrameLocks noGrp="1"/>
          </p:cNvGraphicFramePr>
          <p:nvPr>
            <p:ph sz="quarter" idx="1"/>
          </p:nvPr>
        </p:nvGraphicFramePr>
        <p:xfrm>
          <a:off x="900113" y="1125539"/>
          <a:ext cx="7772400" cy="5614416"/>
        </p:xfrm>
        <a:graphic>
          <a:graphicData uri="http://schemas.openxmlformats.org/drawingml/2006/table">
            <a:tbl>
              <a:tblPr/>
              <a:tblGrid>
                <a:gridCol w="1295400"/>
                <a:gridCol w="1295400"/>
                <a:gridCol w="1295400"/>
                <a:gridCol w="1295400"/>
                <a:gridCol w="1295400"/>
                <a:gridCol w="1295400"/>
              </a:tblGrid>
              <a:tr h="384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年資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年資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6</a:t>
                      </a:r>
                      <a:r>
                        <a:rPr kumimoji="0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個月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0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13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18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endParaRPr kumimoji="0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20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endParaRPr kumimoji="0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20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21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0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16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21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22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4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17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22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23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5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18</a:t>
                      </a:r>
                      <a:r>
                        <a:rPr kumimoji="0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23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24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6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r>
                        <a:rPr kumimoji="0" lang="zh-TW" altLang="en-US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24</a:t>
                      </a:r>
                      <a:endParaRPr kumimoji="0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25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20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25</a:t>
                      </a:r>
                      <a:endParaRPr kumimoji="0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26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8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21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26</a:t>
                      </a:r>
                      <a:endParaRPr kumimoji="0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27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9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22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27</a:t>
                      </a:r>
                      <a:endParaRPr kumimoji="0" lang="zh-TW" altLang="en-US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28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16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23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28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29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11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16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17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24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29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30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12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17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18</a:t>
                      </a:r>
                      <a:endParaRPr kumimoji="0" lang="zh-TW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25</a:t>
                      </a:r>
                      <a:r>
                        <a:rPr kumimoji="0" lang="zh-TW" altLang="en-US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30</a:t>
                      </a:r>
                      <a:endParaRPr kumimoji="0" lang="zh-TW" altLang="en-US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30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</a:tbl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26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4637"/>
            <a:ext cx="7772400" cy="792163"/>
          </a:xfrm>
        </p:spPr>
        <p:txBody>
          <a:bodyPr/>
          <a:lstStyle/>
          <a:p>
            <a:r>
              <a:rPr lang="zh-TW" altLang="en-US" b="1" dirty="0" smtClean="0"/>
              <a:t>特別休假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268760"/>
            <a:ext cx="7772400" cy="4751040"/>
          </a:xfrm>
        </p:spPr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以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任職滿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勞工為例，原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特別休假可休總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天數為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48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天，新修正法令後，特別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休假可休總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天數調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整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為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63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天，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年間共增加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天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勞工整體特別休假天數皆有增加，勞動權益確實獲保障。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8D59D886-4AD8-42D5-9ADC-D222D5C24ABE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27</a:t>
            </a:fld>
            <a:endParaRPr lang="en-US" altLang="zh-TW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3309363"/>
            <a:ext cx="3115326" cy="311532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8D59D886-4AD8-42D5-9ADC-D222D5C24ABE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28</a:t>
            </a:fld>
            <a:endParaRPr lang="en-US" altLang="zh-TW" dirty="0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7848872" cy="5544616"/>
          </a:xfrm>
        </p:spPr>
      </p:pic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187624" y="6079932"/>
            <a:ext cx="2520280" cy="360362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469900" indent="-469900" eaLnBrk="0" hangingPunct="0">
              <a:buFont typeface="Wingdings" pitchFamily="2" charset="2"/>
              <a:buNone/>
              <a:defRPr/>
            </a:pPr>
            <a:r>
              <a:rPr lang="en-US" altLang="zh-TW" sz="1600" kern="0" dirty="0" smtClean="0">
                <a:latin typeface="Noto Sans CJK TC Bold" pitchFamily="34" charset="-120"/>
                <a:ea typeface="Noto Sans CJK TC Bold" pitchFamily="34" charset="-120"/>
              </a:rPr>
              <a:t>※</a:t>
            </a:r>
            <a:r>
              <a:rPr lang="zh-TW" altLang="en-US" sz="1600" kern="0" dirty="0" smtClean="0">
                <a:latin typeface="Noto Sans CJK TC Bold" pitchFamily="34" charset="-120"/>
                <a:ea typeface="Noto Sans CJK TC Bold" pitchFamily="34" charset="-120"/>
              </a:rPr>
              <a:t>資料來源</a:t>
            </a:r>
            <a:r>
              <a:rPr lang="en-US" altLang="zh-TW" sz="1600" kern="0" dirty="0" smtClean="0">
                <a:latin typeface="Noto Sans CJK TC Bold" pitchFamily="34" charset="-120"/>
                <a:ea typeface="Noto Sans CJK TC Bold" pitchFamily="34" charset="-120"/>
              </a:rPr>
              <a:t>:</a:t>
            </a:r>
            <a:r>
              <a:rPr lang="zh-TW" altLang="en-US" sz="1600" kern="0" dirty="0" smtClean="0">
                <a:latin typeface="Noto Sans CJK TC Bold" pitchFamily="34" charset="-120"/>
                <a:ea typeface="Noto Sans CJK TC Bold" pitchFamily="34" charset="-120"/>
              </a:rPr>
              <a:t>新北市勞檢處</a:t>
            </a:r>
            <a:endParaRPr lang="en-US" altLang="zh-TW" sz="1600" kern="0" dirty="0">
              <a:latin typeface="Noto Sans CJK TC Bold" pitchFamily="34" charset="-120"/>
              <a:ea typeface="Noto Sans CJK TC Bold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023846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39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條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-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休息日工資照給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8D59D886-4AD8-42D5-9ADC-D222D5C24ABE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29</a:t>
            </a:fld>
            <a:endParaRPr lang="en-US" altLang="zh-TW" dirty="0"/>
          </a:p>
        </p:txBody>
      </p:sp>
      <p:sp>
        <p:nvSpPr>
          <p:cNvPr id="6" name="內容版面配置區 4"/>
          <p:cNvSpPr txBox="1">
            <a:spLocks/>
          </p:cNvSpPr>
          <p:nvPr/>
        </p:nvSpPr>
        <p:spPr>
          <a:xfrm>
            <a:off x="899592" y="3645024"/>
            <a:ext cx="7560840" cy="2304256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0" fontAlgn="ctr" hangingPunct="0">
              <a:spcBef>
                <a:spcPts val="575"/>
              </a:spcBef>
              <a:buClr>
                <a:schemeClr val="accent1"/>
              </a:buClr>
              <a:buSzPct val="85000"/>
              <a:buNone/>
              <a:defRPr/>
            </a:pPr>
            <a:r>
              <a:rPr kumimoji="0" lang="zh-TW" altLang="zh-TW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第三十六條所定之例假、</a:t>
            </a:r>
            <a:r>
              <a:rPr kumimoji="0"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休息日</a:t>
            </a:r>
            <a:r>
              <a:rPr kumimoji="0" lang="zh-TW" altLang="zh-TW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、第三十七條所定之休假及第三十八條所定之特別休假，工資應由雇主照給。</a:t>
            </a:r>
            <a:endParaRPr kumimoji="0" lang="en-US" altLang="zh-TW" dirty="0" smtClean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lvl="0" eaLnBrk="0" fontAlgn="ctr" hangingPunct="0">
              <a:spcBef>
                <a:spcPts val="575"/>
              </a:spcBef>
              <a:buClr>
                <a:schemeClr val="accent1"/>
              </a:buClr>
              <a:buSzPct val="85000"/>
              <a:buNone/>
              <a:defRPr/>
            </a:pPr>
            <a:endParaRPr kumimoji="0" lang="en-US" altLang="zh-TW" sz="500" dirty="0" smtClean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lvl="0" eaLnBrk="0" fontAlgn="ctr" hangingPunct="0">
              <a:spcBef>
                <a:spcPts val="575"/>
              </a:spcBef>
              <a:buClr>
                <a:schemeClr val="accent1"/>
              </a:buClr>
              <a:buSzPct val="85000"/>
              <a:buNone/>
              <a:defRPr/>
            </a:pPr>
            <a:r>
              <a:rPr kumimoji="0" lang="zh-TW" altLang="zh-TW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雇主經徵得勞工同意於休假日工作者，工資應加倍發給。</a:t>
            </a:r>
            <a:endParaRPr kumimoji="0" lang="en-US" altLang="zh-TW" dirty="0" smtClean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lvl="0" eaLnBrk="0" fontAlgn="ctr" hangingPunct="0">
              <a:spcBef>
                <a:spcPts val="575"/>
              </a:spcBef>
              <a:buClr>
                <a:schemeClr val="accent1"/>
              </a:buClr>
              <a:buSzPct val="85000"/>
              <a:buNone/>
              <a:defRPr/>
            </a:pPr>
            <a:endParaRPr kumimoji="0" lang="en-US" altLang="zh-TW" sz="500" dirty="0" smtClean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  <a:p>
            <a:pPr lvl="0" eaLnBrk="0" fontAlgn="ctr" hangingPunct="0">
              <a:spcBef>
                <a:spcPts val="575"/>
              </a:spcBef>
              <a:buClr>
                <a:schemeClr val="accent1"/>
              </a:buClr>
              <a:buSzPct val="85000"/>
              <a:buNone/>
              <a:defRPr/>
            </a:pPr>
            <a:r>
              <a:rPr kumimoji="0" lang="zh-TW" altLang="zh-TW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因季節性關係有趕工必要，經勞工或工會同意照常工作者，亦同</a:t>
            </a:r>
            <a:r>
              <a:rPr kumimoji="0" lang="zh-TW" altLang="en-US" dirty="0" smtClean="0">
                <a:latin typeface="Noto Sans CJK TC Bold" pitchFamily="34" charset="-120"/>
                <a:ea typeface="Noto Sans CJK TC Bold" pitchFamily="34" charset="-120"/>
                <a:cs typeface="Arial" pitchFamily="34" charset="0"/>
              </a:rPr>
              <a:t>。</a:t>
            </a:r>
            <a:endParaRPr kumimoji="0" lang="zh-TW" altLang="en-US" dirty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</p:txBody>
      </p:sp>
      <p:cxnSp>
        <p:nvCxnSpPr>
          <p:cNvPr id="8" name="直線接點 7"/>
          <p:cNvCxnSpPr/>
          <p:nvPr/>
        </p:nvCxnSpPr>
        <p:spPr>
          <a:xfrm>
            <a:off x="827584" y="3284984"/>
            <a:ext cx="784887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內容版面配置區 3"/>
          <p:cNvSpPr txBox="1">
            <a:spLocks/>
          </p:cNvSpPr>
          <p:nvPr/>
        </p:nvSpPr>
        <p:spPr>
          <a:xfrm>
            <a:off x="2552700" y="1844824"/>
            <a:ext cx="4038600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oto Sans Mono CJK TC Bold" pitchFamily="34" charset="-120"/>
                <a:ea typeface="Noto Sans Mono CJK TC Bold" pitchFamily="34" charset="-120"/>
                <a:cs typeface="+mn-cs"/>
              </a:rPr>
              <a:t>修法後</a:t>
            </a:r>
            <a:endParaRPr kumimoji="0" lang="en-US" altLang="zh-TW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oto Sans Mono CJK TC Bold" pitchFamily="34" charset="-120"/>
              <a:ea typeface="Noto Sans Mono CJK TC Bold" pitchFamily="34" charset="-120"/>
              <a:cs typeface="+mn-cs"/>
            </a:endParaRPr>
          </a:p>
          <a:p>
            <a:pPr algn="ctr">
              <a:lnSpc>
                <a:spcPct val="120000"/>
              </a:lnSpc>
              <a:buNone/>
            </a:pPr>
            <a:r>
              <a:rPr lang="zh-TW" altLang="en-US" sz="3200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休息日工資照給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 smtClean="0">
                <a:latin typeface="Noto Sans CJK TC Bold" pitchFamily="34" charset="-120"/>
                <a:ea typeface="Noto Sans CJK TC Bold" pitchFamily="34" charset="-120"/>
              </a:rPr>
              <a:t>74</a:t>
            </a:r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條－吹哨者條款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481724351"/>
              </p:ext>
            </p:extLst>
          </p:nvPr>
        </p:nvGraphicFramePr>
        <p:xfrm>
          <a:off x="179512" y="1412776"/>
          <a:ext cx="871296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30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-99392"/>
            <a:ext cx="7772400" cy="1143000"/>
          </a:xfrm>
        </p:spPr>
        <p:txBody>
          <a:bodyPr anchor="ctr"/>
          <a:lstStyle/>
          <a:p>
            <a:r>
              <a:rPr lang="zh-TW" altLang="en-US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79</a:t>
            </a:r>
            <a:r>
              <a:rPr lang="zh-TW" altLang="en-US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條第</a:t>
            </a:r>
            <a:r>
              <a:rPr lang="en-US" altLang="zh-TW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zh-TW" altLang="en-US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項</a:t>
            </a:r>
            <a:r>
              <a:rPr lang="en-US" altLang="zh-TW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-</a:t>
            </a:r>
            <a:r>
              <a:rPr lang="zh-TW" altLang="en-US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增訂罰則上限</a:t>
            </a:r>
            <a:endParaRPr lang="zh-TW" altLang="en-US" b="1" dirty="0">
              <a:solidFill>
                <a:srgbClr val="B0223A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31</a:t>
            </a:fld>
            <a:endParaRPr lang="en-US" altLang="zh-TW" dirty="0"/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763853"/>
              </p:ext>
            </p:extLst>
          </p:nvPr>
        </p:nvGraphicFramePr>
        <p:xfrm>
          <a:off x="539552" y="764705"/>
          <a:ext cx="8352928" cy="58417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3600400"/>
                <a:gridCol w="1045139"/>
                <a:gridCol w="1547149"/>
              </a:tblGrid>
              <a:tr h="35098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違反項目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修法前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修法後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</a:tr>
              <a:tr h="321732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法規條款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違反法規內容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</a:tr>
              <a:tr h="3217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21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  <a:endParaRPr kumimoji="0" lang="en-US" altLang="zh-TW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未達基本工資</a:t>
                      </a:r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-30</a:t>
                      </a:r>
                      <a:r>
                        <a:rPr lang="zh-TW" altLang="en-US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zh-TW" altLang="en-US" sz="28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/>
                      <a:r>
                        <a:rPr lang="en-US" altLang="zh-TW" sz="2800" b="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2800" b="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2800" b="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</a:t>
                      </a:r>
                      <a:r>
                        <a:rPr lang="en-US" altLang="zh-TW" sz="2800" b="1" dirty="0" smtClean="0">
                          <a:solidFill>
                            <a:srgbClr val="FF0000"/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100</a:t>
                      </a: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B2D1F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zh-TW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CJK TC Bold" pitchFamily="34" charset="-120"/>
                        <a:ea typeface="Noto Sans CJK TC Bold" pitchFamily="34" charset="-12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B2D1F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依事業規模、違反人數或情節加重至法定罰鍰最高額</a:t>
                      </a:r>
                      <a:r>
                        <a:rPr kumimoji="1" lang="zh-TW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二分之一</a:t>
                      </a:r>
                      <a:r>
                        <a:rPr kumimoji="1" lang="zh-TW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（即最高可處</a:t>
                      </a:r>
                      <a:r>
                        <a:rPr kumimoji="1" lang="en-US" altLang="zh-TW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150</a:t>
                      </a:r>
                      <a:r>
                        <a:rPr kumimoji="1" lang="zh-TW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萬元罰鍰）</a:t>
                      </a:r>
                    </a:p>
                    <a:p>
                      <a:pPr algn="ctr"/>
                      <a:endParaRPr lang="zh-TW" altLang="en-US" sz="4400" dirty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</a:tr>
              <a:tr h="78970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22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條至第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25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未全額給付工資、未定期給付工資、未依規定置備工資清冊、未加給延長工時工資、因性別而工資有差別待遇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8970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30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項至第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3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  <a:endParaRPr kumimoji="0" lang="en-US" altLang="zh-TW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30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6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  <a:endParaRPr kumimoji="0" lang="en-US" altLang="zh-TW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30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7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正常工時超過法令規定</a:t>
                      </a:r>
                      <a:endParaRPr kumimoji="0" lang="en-US" altLang="zh-TW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出勤紀錄未詳實記載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因修正正常工時減少勞工工資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17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32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超時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8970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34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條至第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41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未依規定給予輪班人員休息時間、未有休息時間、每</a:t>
                      </a: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7</a:t>
                      </a: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日未有例假、未給予特休、休假日出勤未依規定加給工資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17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49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女工從事夜間工作不符法定要件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1732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59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未依規定給予職災補償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55719">
                <a:tc gridSpan="2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違反主管機關依第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27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條限期給付工資或第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33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條調整工作時間之命令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51619">
                <a:tc gridSpan="2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違反中央主管機關依第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43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條所定假期或事假以外期間內工資給付之最低標準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-99392"/>
            <a:ext cx="7772400" cy="1143000"/>
          </a:xfrm>
        </p:spPr>
        <p:txBody>
          <a:bodyPr anchor="ctr"/>
          <a:lstStyle/>
          <a:p>
            <a:r>
              <a:rPr lang="zh-TW" altLang="en-US" b="1" dirty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79</a:t>
            </a:r>
            <a:r>
              <a:rPr lang="zh-TW" altLang="en-US" b="1" dirty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條</a:t>
            </a:r>
            <a:r>
              <a:rPr lang="zh-TW" altLang="en-US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3</a:t>
            </a:r>
            <a:r>
              <a:rPr lang="zh-TW" altLang="en-US" b="1" dirty="0" smtClean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項</a:t>
            </a:r>
            <a:r>
              <a:rPr lang="en-US" altLang="zh-TW" b="1" dirty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-</a:t>
            </a:r>
            <a:r>
              <a:rPr lang="zh-TW" altLang="en-US" b="1" dirty="0">
                <a:solidFill>
                  <a:srgbClr val="B0223A"/>
                </a:solidFill>
                <a:latin typeface="Noto Sans CJK TC Bold" pitchFamily="34" charset="-120"/>
                <a:ea typeface="Noto Sans CJK TC Bold" pitchFamily="34" charset="-120"/>
              </a:rPr>
              <a:t>增訂罰則上限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32</a:t>
            </a:fld>
            <a:endParaRPr lang="en-US" altLang="zh-TW" dirty="0"/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887513"/>
              </p:ext>
            </p:extLst>
          </p:nvPr>
        </p:nvGraphicFramePr>
        <p:xfrm>
          <a:off x="539552" y="692696"/>
          <a:ext cx="828092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1617"/>
                <a:gridCol w="3569362"/>
                <a:gridCol w="1036129"/>
                <a:gridCol w="1533812"/>
              </a:tblGrid>
              <a:tr h="321086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違反項目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修法前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修法後</a:t>
                      </a:r>
                      <a:endParaRPr lang="zh-TW" altLang="en-US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法規條款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違反法規內容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B w="12700" cmpd="sng">
                      <a:noFill/>
                    </a:lnB>
                  </a:tcPr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7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  <a:endParaRPr kumimoji="0" lang="en-US" altLang="zh-TW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未置備勞工名卡</a:t>
                      </a:r>
                    </a:p>
                  </a:txBody>
                  <a:tcPr/>
                </a:tc>
                <a:tc rowSpan="11"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-30</a:t>
                      </a:r>
                      <a:r>
                        <a:rPr lang="zh-TW" altLang="en-US" sz="28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zh-TW" altLang="en-US" sz="28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11">
                  <a:txBody>
                    <a:bodyPr/>
                    <a:lstStyle/>
                    <a:p>
                      <a:pPr algn="ctr"/>
                      <a:r>
                        <a:rPr lang="en-US" altLang="zh-TW" sz="2800" b="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2800" b="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2800" b="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</a:t>
                      </a:r>
                      <a:r>
                        <a:rPr lang="en-US" altLang="zh-TW" sz="2800" b="1" dirty="0" smtClean="0">
                          <a:solidFill>
                            <a:srgbClr val="FF0000"/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30</a:t>
                      </a:r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en-US" altLang="zh-TW" sz="2800" b="1" dirty="0" smtClean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B2D1F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en-US" altLang="zh-TW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Noto Sans CJK TC Bold" pitchFamily="34" charset="-120"/>
                        <a:ea typeface="Noto Sans CJK TC Bold" pitchFamily="34" charset="-12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B2D1F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依事業規模、違反人數或情節加重至法定罰鍰最高額</a:t>
                      </a:r>
                      <a:r>
                        <a:rPr kumimoji="1" lang="zh-TW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二分之一</a:t>
                      </a:r>
                      <a:r>
                        <a:rPr kumimoji="1" lang="zh-TW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（即最高可處</a:t>
                      </a:r>
                      <a:r>
                        <a:rPr kumimoji="1" lang="en-US" altLang="zh-TW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45</a:t>
                      </a:r>
                      <a:r>
                        <a:rPr kumimoji="1" lang="zh-TW" alt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Noto Sans CJK TC Bold" pitchFamily="34" charset="-120"/>
                          <a:ea typeface="Noto Sans CJK TC Bold" pitchFamily="34" charset="-120"/>
                          <a:cs typeface="+mn-cs"/>
                        </a:rPr>
                        <a:t>萬元罰鍰）</a:t>
                      </a:r>
                    </a:p>
                    <a:p>
                      <a:pPr algn="ctr"/>
                      <a:endParaRPr lang="zh-TW" altLang="en-US" sz="4400" dirty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9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違反規定訂定期契約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16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未依規定期間預告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19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華康超明體" panose="02020C09000000000000" pitchFamily="49" charset="-120"/>
                        <a:ea typeface="華康超明體" panose="02020C09000000000000" pitchFamily="49" charset="-12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未發給服務證明書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28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2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未提繳工資墊償基金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46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僱用未滿</a:t>
                      </a: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16</a:t>
                      </a: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歲之人從事工作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9432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56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未提撥勞工退休準備金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0838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65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1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未與技術升遷訂書面訓練契約並報核主管機關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02715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66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條至第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68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違法向技術生收取訓練費用、超過訓練期間、技術生人數不符法定比例</a:t>
                      </a:r>
                      <a:endParaRPr lang="zh-TW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2108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70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zh-TW" alt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未向主管機關報核工作規則</a:t>
                      </a:r>
                      <a:endParaRPr lang="zh-TW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65327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74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條第</a:t>
                      </a: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2</a:t>
                      </a:r>
                      <a:r>
                        <a:rPr kumimoji="0" lang="zh-TW" alt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華康超明體" panose="02020C09000000000000" pitchFamily="49" charset="-120"/>
                          <a:ea typeface="華康超明體" panose="02020C09000000000000" pitchFamily="49" charset="-120"/>
                          <a:cs typeface="Arial" pitchFamily="34" charset="0"/>
                        </a:rPr>
                        <a:t>雇主因勞工申訴對其不利處分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538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22733A-3CDE-4319-9B43-D631A9E5AB82}" type="slidenum">
              <a:rPr lang="en-US" altLang="zh-TW" smtClean="0"/>
              <a:pPr>
                <a:defRPr/>
              </a:pPr>
              <a:t>33</a:t>
            </a:fld>
            <a:endParaRPr lang="en-US" altLang="zh-TW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116631"/>
            <a:ext cx="5328592" cy="662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475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34</a:t>
            </a:fld>
            <a:endParaRPr lang="en-US" altLang="zh-TW" dirty="0"/>
          </a:p>
        </p:txBody>
      </p:sp>
      <p:sp>
        <p:nvSpPr>
          <p:cNvPr id="10" name="矩形 9"/>
          <p:cNvSpPr/>
          <p:nvPr/>
        </p:nvSpPr>
        <p:spPr>
          <a:xfrm>
            <a:off x="683568" y="1500174"/>
            <a:ext cx="8031836" cy="430509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buNone/>
            </a:pPr>
            <a:r>
              <a:rPr lang="en-US" altLang="zh-TW" sz="8000" dirty="0" smtClean="0">
                <a:latin typeface="Noto Sans CJK TC Bold" pitchFamily="34" charset="-120"/>
                <a:ea typeface="Noto Sans CJK TC Bold" pitchFamily="34" charset="-120"/>
              </a:rPr>
              <a:t>Q&amp;A</a:t>
            </a:r>
            <a:r>
              <a:rPr lang="zh-TW" altLang="en-US" sz="8000" dirty="0" smtClean="0">
                <a:latin typeface="Noto Sans CJK TC Bold" pitchFamily="34" charset="-120"/>
                <a:ea typeface="Noto Sans CJK TC Bold" pitchFamily="34" charset="-120"/>
              </a:rPr>
              <a:t>時間</a:t>
            </a:r>
            <a:endParaRPr lang="en-US" altLang="zh-TW" sz="8000" dirty="0" smtClean="0">
              <a:latin typeface="Noto Sans CJK TC Bold" pitchFamily="34" charset="-120"/>
              <a:ea typeface="Noto Sans CJK TC Bold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9343</TotalTime>
  <Words>3072</Words>
  <Application>Microsoft Office PowerPoint</Application>
  <PresentationFormat>如螢幕大小 (4:3)</PresentationFormat>
  <Paragraphs>771</Paragraphs>
  <Slides>34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34</vt:i4>
      </vt:variant>
    </vt:vector>
  </HeadingPairs>
  <TitlesOfParts>
    <vt:vector size="50" baseType="lpstr">
      <vt:lpstr>Adobe 繁黑體 Std B</vt:lpstr>
      <vt:lpstr>Franklin Gothic Book</vt:lpstr>
      <vt:lpstr>Noto Sans CJK TC Black</vt:lpstr>
      <vt:lpstr>Noto Sans CJK TC Bold</vt:lpstr>
      <vt:lpstr>Noto Sans Mono CJK TC Bold</vt:lpstr>
      <vt:lpstr>Perpetua</vt:lpstr>
      <vt:lpstr>華康超明體</vt:lpstr>
      <vt:lpstr>微軟正黑體</vt:lpstr>
      <vt:lpstr>新細明體</vt:lpstr>
      <vt:lpstr>標楷體</vt:lpstr>
      <vt:lpstr>Arial</vt:lpstr>
      <vt:lpstr>Times New Roman</vt:lpstr>
      <vt:lpstr>Verdana</vt:lpstr>
      <vt:lpstr>Wingdings</vt:lpstr>
      <vt:lpstr>Wingdings 2</vt:lpstr>
      <vt:lpstr>公正</vt:lpstr>
      <vt:lpstr>勞動基準法修法宣導會</vt:lpstr>
      <vt:lpstr>PowerPoint 簡報</vt:lpstr>
      <vt:lpstr>PowerPoint 簡報</vt:lpstr>
      <vt:lpstr>PowerPoint 簡報</vt:lpstr>
      <vt:lpstr>第23條 –(工資清冊)</vt:lpstr>
      <vt:lpstr>第34條-(輪班更換班次間隔)</vt:lpstr>
      <vt:lpstr>PowerPoint 簡報</vt:lpstr>
      <vt:lpstr>第36條-例假、休息日</vt:lpstr>
      <vt:lpstr>第24條-休息日加班費</vt:lpstr>
      <vt:lpstr>PowerPoint 簡報</vt:lpstr>
      <vt:lpstr>PowerPoint 簡報</vt:lpstr>
      <vt:lpstr>PowerPoint 簡報</vt:lpstr>
      <vt:lpstr>以平日每小時工資額為150元為例</vt:lpstr>
      <vt:lpstr>PowerPoint 簡報</vt:lpstr>
      <vt:lpstr>PowerPoint 簡報</vt:lpstr>
      <vt:lpstr>法定正常工時的參考排班態樣－ 週休二日制</vt:lpstr>
      <vt:lpstr>二週變形工時的參考排班態樣－ 如將1日正常工作時間排於其他工作日，形成週休三日制</vt:lpstr>
      <vt:lpstr>四週變形工時的參考排班態樣(1)－ </vt:lpstr>
      <vt:lpstr>四週變形工時的參考排班態樣(2)－ </vt:lpstr>
      <vt:lpstr>八週變形工時參考排班態樣</vt:lpstr>
      <vt:lpstr>PowerPoint 簡報</vt:lpstr>
      <vt:lpstr>第37條－國定假日全國一致(19 →12日)</vt:lpstr>
      <vt:lpstr>PowerPoint 簡報</vt:lpstr>
      <vt:lpstr>PowerPoint 簡報</vt:lpstr>
      <vt:lpstr>PowerPoint 簡報</vt:lpstr>
      <vt:lpstr>特別休假對照表</vt:lpstr>
      <vt:lpstr>特別休假</vt:lpstr>
      <vt:lpstr>PowerPoint 簡報</vt:lpstr>
      <vt:lpstr>第39條-休息日工資照給</vt:lpstr>
      <vt:lpstr>第74條－吹哨者條款</vt:lpstr>
      <vt:lpstr>第79條第1項-增訂罰則上限</vt:lpstr>
      <vt:lpstr>第79條第3項-增訂罰則上限</vt:lpstr>
      <vt:lpstr>PowerPoint 簡報</vt:lpstr>
      <vt:lpstr>PowerPoint 簡報</vt:lpstr>
    </vt:vector>
  </TitlesOfParts>
  <Company>ucc co.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勞動基準法的歷次修正</dc:title>
  <dc:creator>BARK</dc:creator>
  <cp:lastModifiedBy>user</cp:lastModifiedBy>
  <cp:revision>677</cp:revision>
  <cp:lastPrinted>2016-12-13T09:19:55Z</cp:lastPrinted>
  <dcterms:created xsi:type="dcterms:W3CDTF">2003-04-16T01:56:20Z</dcterms:created>
  <dcterms:modified xsi:type="dcterms:W3CDTF">2016-12-15T03:45:24Z</dcterms:modified>
</cp:coreProperties>
</file>